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0A1D"/>
    <a:srgbClr val="AC2A90"/>
    <a:srgbClr val="42A9D2"/>
    <a:srgbClr val="C5E4F1"/>
    <a:srgbClr val="DFA003"/>
    <a:srgbClr val="FDDE91"/>
    <a:srgbClr val="FCBE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A406511-8D1C-3B0A-0EDB-A31FD9BC21E3}" v="2" dt="2024-03-17T17:47:27.661"/>
    <p1510:client id="{BC6F1FB7-28ED-E0E4-5986-F0DD1350FC2B}" v="1" dt="2024-03-17T17:36:11.4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124" autoAdjust="0"/>
    <p:restoredTop sz="94660"/>
  </p:normalViewPr>
  <p:slideViewPr>
    <p:cSldViewPr snapToGrid="0">
      <p:cViewPr varScale="1">
        <p:scale>
          <a:sx n="71" d="100"/>
          <a:sy n="71" d="100"/>
        </p:scale>
        <p:origin x="93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2B611-F9DD-466D-989C-6500D05DC3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64B5B5B-163D-4335-A650-62F3733436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B20065-F05E-4972-9BD8-2C54D760A173}"/>
              </a:ext>
            </a:extLst>
          </p:cNvPr>
          <p:cNvSpPr>
            <a:spLocks noGrp="1"/>
          </p:cNvSpPr>
          <p:nvPr>
            <p:ph type="dt" sz="half" idx="10"/>
          </p:nvPr>
        </p:nvSpPr>
        <p:spPr/>
        <p:txBody>
          <a:bodyPr/>
          <a:lstStyle/>
          <a:p>
            <a:fld id="{2B2FF69A-D2F3-4C5A-83BA-6BCBADAC6443}" type="datetimeFigureOut">
              <a:rPr lang="en-GB" smtClean="0"/>
              <a:t>17/10/2025</a:t>
            </a:fld>
            <a:endParaRPr lang="en-GB"/>
          </a:p>
        </p:txBody>
      </p:sp>
      <p:sp>
        <p:nvSpPr>
          <p:cNvPr id="5" name="Footer Placeholder 4">
            <a:extLst>
              <a:ext uri="{FF2B5EF4-FFF2-40B4-BE49-F238E27FC236}">
                <a16:creationId xmlns:a16="http://schemas.microsoft.com/office/drawing/2014/main" id="{2A81604E-9AEE-4D6B-A35A-C97A0E2DED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862174-9AF8-45DB-8120-93A1895A3C90}"/>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1889863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B0F31-D1BC-4A00-9BC3-10CE3E31F6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190DED-A6B1-4B77-BA09-F7A45C37E10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9472E5-E2A0-4690-8F11-4D7025FE462B}"/>
              </a:ext>
            </a:extLst>
          </p:cNvPr>
          <p:cNvSpPr>
            <a:spLocks noGrp="1"/>
          </p:cNvSpPr>
          <p:nvPr>
            <p:ph type="dt" sz="half" idx="10"/>
          </p:nvPr>
        </p:nvSpPr>
        <p:spPr/>
        <p:txBody>
          <a:bodyPr/>
          <a:lstStyle/>
          <a:p>
            <a:fld id="{2B2FF69A-D2F3-4C5A-83BA-6BCBADAC6443}" type="datetimeFigureOut">
              <a:rPr lang="en-GB" smtClean="0"/>
              <a:t>17/10/2025</a:t>
            </a:fld>
            <a:endParaRPr lang="en-GB"/>
          </a:p>
        </p:txBody>
      </p:sp>
      <p:sp>
        <p:nvSpPr>
          <p:cNvPr id="5" name="Footer Placeholder 4">
            <a:extLst>
              <a:ext uri="{FF2B5EF4-FFF2-40B4-BE49-F238E27FC236}">
                <a16:creationId xmlns:a16="http://schemas.microsoft.com/office/drawing/2014/main" id="{9D39E587-5FF9-416D-B5C7-80CBF88028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4D84BA-52A1-46F9-88C1-2BCECBFB8DA5}"/>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9292153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C11DE-D6E5-4398-BD09-AD64A2EF5F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BD54651-962A-4B06-890C-1D3237E514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4DAE15C-46FB-4462-B30F-DD86FC2FB04D}"/>
              </a:ext>
            </a:extLst>
          </p:cNvPr>
          <p:cNvSpPr>
            <a:spLocks noGrp="1"/>
          </p:cNvSpPr>
          <p:nvPr>
            <p:ph type="dt" sz="half" idx="10"/>
          </p:nvPr>
        </p:nvSpPr>
        <p:spPr/>
        <p:txBody>
          <a:bodyPr/>
          <a:lstStyle/>
          <a:p>
            <a:fld id="{2B2FF69A-D2F3-4C5A-83BA-6BCBADAC6443}" type="datetimeFigureOut">
              <a:rPr lang="en-GB" smtClean="0"/>
              <a:t>17/10/2025</a:t>
            </a:fld>
            <a:endParaRPr lang="en-GB"/>
          </a:p>
        </p:txBody>
      </p:sp>
      <p:sp>
        <p:nvSpPr>
          <p:cNvPr id="5" name="Footer Placeholder 4">
            <a:extLst>
              <a:ext uri="{FF2B5EF4-FFF2-40B4-BE49-F238E27FC236}">
                <a16:creationId xmlns:a16="http://schemas.microsoft.com/office/drawing/2014/main" id="{835BC22F-6AD5-4FDA-9531-A4218B5CA7A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2D9F7B-E684-4D18-8711-E7352C295042}"/>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3857231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C07E7-AE8B-4622-9CDF-EA9F5246B95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3F4CF3-6498-482D-9771-8A85A07314F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1F7B2B6-1475-420F-BEBD-855A6DE7D1F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0ECFE40-BBF3-4801-A8D0-C308E13FB035}"/>
              </a:ext>
            </a:extLst>
          </p:cNvPr>
          <p:cNvSpPr>
            <a:spLocks noGrp="1"/>
          </p:cNvSpPr>
          <p:nvPr>
            <p:ph type="dt" sz="half" idx="10"/>
          </p:nvPr>
        </p:nvSpPr>
        <p:spPr/>
        <p:txBody>
          <a:bodyPr/>
          <a:lstStyle/>
          <a:p>
            <a:fld id="{2B2FF69A-D2F3-4C5A-83BA-6BCBADAC6443}" type="datetimeFigureOut">
              <a:rPr lang="en-GB" smtClean="0"/>
              <a:t>17/10/2025</a:t>
            </a:fld>
            <a:endParaRPr lang="en-GB"/>
          </a:p>
        </p:txBody>
      </p:sp>
      <p:sp>
        <p:nvSpPr>
          <p:cNvPr id="6" name="Footer Placeholder 5">
            <a:extLst>
              <a:ext uri="{FF2B5EF4-FFF2-40B4-BE49-F238E27FC236}">
                <a16:creationId xmlns:a16="http://schemas.microsoft.com/office/drawing/2014/main" id="{2D0A192E-1A12-4CDF-A713-6B68070DA7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39C1E6C-72D4-49BF-AA8A-3ACF92780901}"/>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11267528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3D104-2B59-400A-922D-BBA4AB42DE5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66ACD3-7093-46D4-BA5B-87997DAD7D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F26EFD6-5186-4EBD-BBA2-F7C62A42A9C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0EB5871-BBC1-4E1C-B43E-D41DEA4BCA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CA32DD5-7E71-4E81-855A-A5119E7B97F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168A4CC-1A4A-4228-8AA3-5CFE90771C52}"/>
              </a:ext>
            </a:extLst>
          </p:cNvPr>
          <p:cNvSpPr>
            <a:spLocks noGrp="1"/>
          </p:cNvSpPr>
          <p:nvPr>
            <p:ph type="dt" sz="half" idx="10"/>
          </p:nvPr>
        </p:nvSpPr>
        <p:spPr/>
        <p:txBody>
          <a:bodyPr/>
          <a:lstStyle/>
          <a:p>
            <a:fld id="{2B2FF69A-D2F3-4C5A-83BA-6BCBADAC6443}" type="datetimeFigureOut">
              <a:rPr lang="en-GB" smtClean="0"/>
              <a:t>17/10/2025</a:t>
            </a:fld>
            <a:endParaRPr lang="en-GB"/>
          </a:p>
        </p:txBody>
      </p:sp>
      <p:sp>
        <p:nvSpPr>
          <p:cNvPr id="8" name="Footer Placeholder 7">
            <a:extLst>
              <a:ext uri="{FF2B5EF4-FFF2-40B4-BE49-F238E27FC236}">
                <a16:creationId xmlns:a16="http://schemas.microsoft.com/office/drawing/2014/main" id="{A0CE0936-57CB-4BE1-ABF2-421CC92ABC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8741785-EE99-4719-9DF9-57A6456E0AE5}"/>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168162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A3AFE-0232-47AC-B9AA-67EACBEC36C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D06162-CF48-4A08-9A1A-174FCE2B578A}"/>
              </a:ext>
            </a:extLst>
          </p:cNvPr>
          <p:cNvSpPr>
            <a:spLocks noGrp="1"/>
          </p:cNvSpPr>
          <p:nvPr>
            <p:ph type="dt" sz="half" idx="10"/>
          </p:nvPr>
        </p:nvSpPr>
        <p:spPr/>
        <p:txBody>
          <a:bodyPr/>
          <a:lstStyle/>
          <a:p>
            <a:fld id="{2B2FF69A-D2F3-4C5A-83BA-6BCBADAC6443}" type="datetimeFigureOut">
              <a:rPr lang="en-GB" smtClean="0"/>
              <a:t>17/10/2025</a:t>
            </a:fld>
            <a:endParaRPr lang="en-GB"/>
          </a:p>
        </p:txBody>
      </p:sp>
      <p:sp>
        <p:nvSpPr>
          <p:cNvPr id="4" name="Footer Placeholder 3">
            <a:extLst>
              <a:ext uri="{FF2B5EF4-FFF2-40B4-BE49-F238E27FC236}">
                <a16:creationId xmlns:a16="http://schemas.microsoft.com/office/drawing/2014/main" id="{1BB5FD5A-F4F5-4836-BB4B-DEEC224F8FA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5C403B-6089-4A70-ACDE-F783F2037FFC}"/>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973151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15E42C9-2B22-491C-B55C-A8FB32CF655E}"/>
              </a:ext>
            </a:extLst>
          </p:cNvPr>
          <p:cNvSpPr>
            <a:spLocks noGrp="1"/>
          </p:cNvSpPr>
          <p:nvPr>
            <p:ph type="dt" sz="half" idx="10"/>
          </p:nvPr>
        </p:nvSpPr>
        <p:spPr/>
        <p:txBody>
          <a:bodyPr/>
          <a:lstStyle/>
          <a:p>
            <a:fld id="{2B2FF69A-D2F3-4C5A-83BA-6BCBADAC6443}" type="datetimeFigureOut">
              <a:rPr lang="en-GB" smtClean="0"/>
              <a:t>17/10/2025</a:t>
            </a:fld>
            <a:endParaRPr lang="en-GB"/>
          </a:p>
        </p:txBody>
      </p:sp>
      <p:sp>
        <p:nvSpPr>
          <p:cNvPr id="3" name="Footer Placeholder 2">
            <a:extLst>
              <a:ext uri="{FF2B5EF4-FFF2-40B4-BE49-F238E27FC236}">
                <a16:creationId xmlns:a16="http://schemas.microsoft.com/office/drawing/2014/main" id="{066A3C11-1E05-493D-B09C-252FF3BD14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D3A8AFF-C7F5-40FE-BD23-FA4B1B1A9776}"/>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3975054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92FE1-6184-4CB9-8E16-88C5E5163B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6ED838-A95F-4113-9C71-C5B195C76EB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DB45BEC-815C-45A6-A3D3-4D141D5BD2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C40B1E5-B3EC-4AA0-9539-51EA66CC0651}"/>
              </a:ext>
            </a:extLst>
          </p:cNvPr>
          <p:cNvSpPr>
            <a:spLocks noGrp="1"/>
          </p:cNvSpPr>
          <p:nvPr>
            <p:ph type="dt" sz="half" idx="10"/>
          </p:nvPr>
        </p:nvSpPr>
        <p:spPr/>
        <p:txBody>
          <a:bodyPr/>
          <a:lstStyle/>
          <a:p>
            <a:fld id="{2B2FF69A-D2F3-4C5A-83BA-6BCBADAC6443}" type="datetimeFigureOut">
              <a:rPr lang="en-GB" smtClean="0"/>
              <a:t>17/10/2025</a:t>
            </a:fld>
            <a:endParaRPr lang="en-GB"/>
          </a:p>
        </p:txBody>
      </p:sp>
      <p:sp>
        <p:nvSpPr>
          <p:cNvPr id="6" name="Footer Placeholder 5">
            <a:extLst>
              <a:ext uri="{FF2B5EF4-FFF2-40B4-BE49-F238E27FC236}">
                <a16:creationId xmlns:a16="http://schemas.microsoft.com/office/drawing/2014/main" id="{77BE9732-89BB-4991-A4B9-0E5D9EF668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F88FD9-4D3C-489D-B783-CE99A6FC4742}"/>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7250641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44AC3-AF7A-4212-9318-7AFE7CEE1D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9F46732-6681-461D-8B6F-C82664F41E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DC551E-E94E-4113-BE96-1E7F90D43D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EF92860-1745-42DD-94D7-15410D2DEC2E}"/>
              </a:ext>
            </a:extLst>
          </p:cNvPr>
          <p:cNvSpPr>
            <a:spLocks noGrp="1"/>
          </p:cNvSpPr>
          <p:nvPr>
            <p:ph type="dt" sz="half" idx="10"/>
          </p:nvPr>
        </p:nvSpPr>
        <p:spPr/>
        <p:txBody>
          <a:bodyPr/>
          <a:lstStyle/>
          <a:p>
            <a:fld id="{2B2FF69A-D2F3-4C5A-83BA-6BCBADAC6443}" type="datetimeFigureOut">
              <a:rPr lang="en-GB" smtClean="0"/>
              <a:t>17/10/2025</a:t>
            </a:fld>
            <a:endParaRPr lang="en-GB"/>
          </a:p>
        </p:txBody>
      </p:sp>
      <p:sp>
        <p:nvSpPr>
          <p:cNvPr id="6" name="Footer Placeholder 5">
            <a:extLst>
              <a:ext uri="{FF2B5EF4-FFF2-40B4-BE49-F238E27FC236}">
                <a16:creationId xmlns:a16="http://schemas.microsoft.com/office/drawing/2014/main" id="{39F77C29-DB5D-47DB-AAF3-4348A1E6F6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BA6161-A422-42DB-AAC5-6B65E19FE08B}"/>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1698836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EC68D-70E9-4B39-910B-740CE5258F8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9FA8E1E-11BE-4A07-86E7-054ABF0FC9D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484A90E-BC8E-4596-A1F4-E47E58814618}"/>
              </a:ext>
            </a:extLst>
          </p:cNvPr>
          <p:cNvSpPr>
            <a:spLocks noGrp="1"/>
          </p:cNvSpPr>
          <p:nvPr>
            <p:ph type="dt" sz="half" idx="10"/>
          </p:nvPr>
        </p:nvSpPr>
        <p:spPr/>
        <p:txBody>
          <a:bodyPr/>
          <a:lstStyle/>
          <a:p>
            <a:fld id="{2B2FF69A-D2F3-4C5A-83BA-6BCBADAC6443}" type="datetimeFigureOut">
              <a:rPr lang="en-GB" smtClean="0"/>
              <a:t>17/10/2025</a:t>
            </a:fld>
            <a:endParaRPr lang="en-GB"/>
          </a:p>
        </p:txBody>
      </p:sp>
      <p:sp>
        <p:nvSpPr>
          <p:cNvPr id="5" name="Footer Placeholder 4">
            <a:extLst>
              <a:ext uri="{FF2B5EF4-FFF2-40B4-BE49-F238E27FC236}">
                <a16:creationId xmlns:a16="http://schemas.microsoft.com/office/drawing/2014/main" id="{33200CEB-DF67-4D56-8CE0-1A79A82F9E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511D2E-03F6-4DEF-AE8A-2AB62A297DE5}"/>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638158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C523319-7EA7-44A8-BA72-683020FFAF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FD197F-034C-42E0-897A-71CBCF90DE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D8068A-014C-4DC1-B8F4-FC2B4F1C567B}"/>
              </a:ext>
            </a:extLst>
          </p:cNvPr>
          <p:cNvSpPr>
            <a:spLocks noGrp="1"/>
          </p:cNvSpPr>
          <p:nvPr>
            <p:ph type="dt" sz="half" idx="10"/>
          </p:nvPr>
        </p:nvSpPr>
        <p:spPr/>
        <p:txBody>
          <a:bodyPr/>
          <a:lstStyle/>
          <a:p>
            <a:fld id="{2B2FF69A-D2F3-4C5A-83BA-6BCBADAC6443}" type="datetimeFigureOut">
              <a:rPr lang="en-GB" smtClean="0"/>
              <a:t>17/10/2025</a:t>
            </a:fld>
            <a:endParaRPr lang="en-GB"/>
          </a:p>
        </p:txBody>
      </p:sp>
      <p:sp>
        <p:nvSpPr>
          <p:cNvPr id="5" name="Footer Placeholder 4">
            <a:extLst>
              <a:ext uri="{FF2B5EF4-FFF2-40B4-BE49-F238E27FC236}">
                <a16:creationId xmlns:a16="http://schemas.microsoft.com/office/drawing/2014/main" id="{7262C28B-42D6-40DC-ABF5-D2690788CE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A5E3B7-D264-4F39-9B85-F4E87EC43C7F}"/>
              </a:ext>
            </a:extLst>
          </p:cNvPr>
          <p:cNvSpPr>
            <a:spLocks noGrp="1"/>
          </p:cNvSpPr>
          <p:nvPr>
            <p:ph type="sldNum" sz="quarter" idx="12"/>
          </p:nvPr>
        </p:nvSpPr>
        <p:spPr/>
        <p:txBody>
          <a:bodyPr/>
          <a:lstStyle/>
          <a:p>
            <a:fld id="{3225EAD6-26B1-41E7-B28A-30EDC0B1ED4F}" type="slidenum">
              <a:rPr lang="en-GB" smtClean="0"/>
              <a:t>‹#›</a:t>
            </a:fld>
            <a:endParaRPr lang="en-GB"/>
          </a:p>
        </p:txBody>
      </p:sp>
    </p:spTree>
    <p:extLst>
      <p:ext uri="{BB962C8B-B14F-4D97-AF65-F5344CB8AC3E}">
        <p14:creationId xmlns:p14="http://schemas.microsoft.com/office/powerpoint/2010/main" val="2470328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936F0F-B338-4F21-9686-A8F369369B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9CCFC29-62E1-4691-A130-28C6FC61CC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A7A61F-3965-488F-8C04-DECF4E92B7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2FF69A-D2F3-4C5A-83BA-6BCBADAC6443}" type="datetimeFigureOut">
              <a:rPr lang="en-GB" smtClean="0"/>
              <a:t>17/10/2025</a:t>
            </a:fld>
            <a:endParaRPr lang="en-GB"/>
          </a:p>
        </p:txBody>
      </p:sp>
      <p:sp>
        <p:nvSpPr>
          <p:cNvPr id="5" name="Footer Placeholder 4">
            <a:extLst>
              <a:ext uri="{FF2B5EF4-FFF2-40B4-BE49-F238E27FC236}">
                <a16:creationId xmlns:a16="http://schemas.microsoft.com/office/drawing/2014/main" id="{8BB80153-E08F-4725-A063-0EF354286C9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526AB98-1AB0-46B7-A032-EA84E2157B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25EAD6-26B1-41E7-B28A-30EDC0B1ED4F}" type="slidenum">
              <a:rPr lang="en-GB" smtClean="0"/>
              <a:t>‹#›</a:t>
            </a:fld>
            <a:endParaRPr lang="en-GB"/>
          </a:p>
        </p:txBody>
      </p:sp>
    </p:spTree>
    <p:extLst>
      <p:ext uri="{BB962C8B-B14F-4D97-AF65-F5344CB8AC3E}">
        <p14:creationId xmlns:p14="http://schemas.microsoft.com/office/powerpoint/2010/main" val="221621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C58A5AD7-816A-40AA-A1EF-42BC5FBDAA37}"/>
              </a:ext>
            </a:extLst>
          </p:cNvPr>
          <p:cNvSpPr/>
          <p:nvPr/>
        </p:nvSpPr>
        <p:spPr>
          <a:xfrm>
            <a:off x="219663" y="234842"/>
            <a:ext cx="11648093" cy="973507"/>
          </a:xfrm>
          <a:prstGeom prst="roundRect">
            <a:avLst>
              <a:gd name="adj" fmla="val 42842"/>
            </a:avLst>
          </a:prstGeom>
          <a:solidFill>
            <a:schemeClr val="accent2"/>
          </a:solidFill>
          <a:ln>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2000" b="1" dirty="0">
                <a:latin typeface="XCCW Joined 1a"/>
              </a:rPr>
              <a:t>Year 2 – Term 2 – Book Warmer</a:t>
            </a:r>
          </a:p>
          <a:p>
            <a:pPr algn="ctr"/>
            <a:r>
              <a:rPr lang="en-GB" sz="2000" b="1" dirty="0">
                <a:latin typeface="XCCW Joined 1a"/>
              </a:rPr>
              <a:t>‘After the Fall’ by Dan Santat</a:t>
            </a:r>
            <a:endParaRPr lang="en-GB" sz="2000" b="1" dirty="0">
              <a:latin typeface="XCCW Joined 1a" panose="03050602040000000000" pitchFamily="66" charset="0"/>
            </a:endParaRPr>
          </a:p>
        </p:txBody>
      </p:sp>
      <p:pic>
        <p:nvPicPr>
          <p:cNvPr id="9" name="Picture 8">
            <a:extLst>
              <a:ext uri="{FF2B5EF4-FFF2-40B4-BE49-F238E27FC236}">
                <a16:creationId xmlns:a16="http://schemas.microsoft.com/office/drawing/2014/main" id="{85F266C0-5E6E-45BC-AB37-81F095CECF23}"/>
              </a:ext>
            </a:extLst>
          </p:cNvPr>
          <p:cNvPicPr/>
          <p:nvPr/>
        </p:nvPicPr>
        <p:blipFill rotWithShape="1">
          <a:blip r:embed="rId2" cstate="print">
            <a:extLst>
              <a:ext uri="{28A0092B-C50C-407E-A947-70E740481C1C}">
                <a14:useLocalDpi xmlns:a14="http://schemas.microsoft.com/office/drawing/2010/main" val="0"/>
              </a:ext>
            </a:extLst>
          </a:blip>
          <a:srcRect l="13148" r="11366"/>
          <a:stretch/>
        </p:blipFill>
        <p:spPr bwMode="auto">
          <a:xfrm>
            <a:off x="301954" y="302979"/>
            <a:ext cx="904677" cy="905370"/>
          </a:xfrm>
          <a:prstGeom prst="rect">
            <a:avLst/>
          </a:prstGeom>
          <a:noFill/>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BAD1E5E4-1C2D-42B2-9BAC-C7DBBCDEB5B5}"/>
              </a:ext>
            </a:extLst>
          </p:cNvPr>
          <p:cNvSpPr txBox="1"/>
          <p:nvPr/>
        </p:nvSpPr>
        <p:spPr>
          <a:xfrm>
            <a:off x="33300" y="4733150"/>
            <a:ext cx="3021130" cy="380375"/>
          </a:xfrm>
          <a:prstGeom prst="rect">
            <a:avLst/>
          </a:prstGeom>
          <a:noFill/>
        </p:spPr>
        <p:txBody>
          <a:bodyPr wrap="square" rtlCol="0">
            <a:spAutoFit/>
          </a:bodyPr>
          <a:lstStyle/>
          <a:p>
            <a:pPr algn="ctr"/>
            <a:r>
              <a:rPr lang="en-GB" b="1" dirty="0">
                <a:latin typeface="XCCW Joined 1a" panose="03050602040000000000" pitchFamily="66" charset="0"/>
              </a:rPr>
              <a:t>Our theme this term:</a:t>
            </a:r>
          </a:p>
        </p:txBody>
      </p:sp>
      <p:sp>
        <p:nvSpPr>
          <p:cNvPr id="12" name="Oval 11">
            <a:extLst>
              <a:ext uri="{FF2B5EF4-FFF2-40B4-BE49-F238E27FC236}">
                <a16:creationId xmlns:a16="http://schemas.microsoft.com/office/drawing/2014/main" id="{865B518E-A645-4897-B9DC-7CA6684A06D5}"/>
              </a:ext>
            </a:extLst>
          </p:cNvPr>
          <p:cNvSpPr/>
          <p:nvPr/>
        </p:nvSpPr>
        <p:spPr>
          <a:xfrm>
            <a:off x="128557" y="5128873"/>
            <a:ext cx="2475747" cy="513386"/>
          </a:xfrm>
          <a:prstGeom prst="ellipse">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b="1" dirty="0">
                <a:latin typeface="XCCW Joined 1a"/>
              </a:rPr>
              <a:t>The Arts</a:t>
            </a:r>
            <a:endParaRPr lang="en-GB" b="1" dirty="0">
              <a:latin typeface="XCCW Joined 1a" panose="03050602040000000000" pitchFamily="66" charset="0"/>
            </a:endParaRPr>
          </a:p>
        </p:txBody>
      </p:sp>
      <p:pic>
        <p:nvPicPr>
          <p:cNvPr id="16" name="Picture 15">
            <a:extLst>
              <a:ext uri="{FF2B5EF4-FFF2-40B4-BE49-F238E27FC236}">
                <a16:creationId xmlns:a16="http://schemas.microsoft.com/office/drawing/2014/main" id="{C6AEBB96-60EB-4B56-B8C7-88F9C726F493}"/>
              </a:ext>
            </a:extLst>
          </p:cNvPr>
          <p:cNvPicPr/>
          <p:nvPr/>
        </p:nvPicPr>
        <p:blipFill rotWithShape="1">
          <a:blip r:embed="rId2" cstate="print">
            <a:extLst>
              <a:ext uri="{28A0092B-C50C-407E-A947-70E740481C1C}">
                <a14:useLocalDpi xmlns:a14="http://schemas.microsoft.com/office/drawing/2010/main" val="0"/>
              </a:ext>
            </a:extLst>
          </a:blip>
          <a:srcRect l="13148" r="11366"/>
          <a:stretch/>
        </p:blipFill>
        <p:spPr bwMode="auto">
          <a:xfrm>
            <a:off x="10889826" y="268910"/>
            <a:ext cx="904677" cy="905370"/>
          </a:xfrm>
          <a:prstGeom prst="rect">
            <a:avLst/>
          </a:prstGeom>
          <a:noFill/>
          <a:ln>
            <a:noFill/>
          </a:ln>
          <a:extLst>
            <a:ext uri="{53640926-AAD7-44D8-BBD7-CCE9431645EC}">
              <a14:shadowObscured xmlns:a14="http://schemas.microsoft.com/office/drawing/2010/main"/>
            </a:ext>
          </a:extLst>
        </p:spPr>
      </p:pic>
      <p:sp>
        <p:nvSpPr>
          <p:cNvPr id="8" name="Rectangle: Rounded Corners 7">
            <a:extLst>
              <a:ext uri="{FF2B5EF4-FFF2-40B4-BE49-F238E27FC236}">
                <a16:creationId xmlns:a16="http://schemas.microsoft.com/office/drawing/2014/main" id="{C151FEAD-E9D2-4029-ADFF-4AB24186425C}"/>
              </a:ext>
            </a:extLst>
          </p:cNvPr>
          <p:cNvSpPr/>
          <p:nvPr/>
        </p:nvSpPr>
        <p:spPr>
          <a:xfrm>
            <a:off x="9084463" y="3205891"/>
            <a:ext cx="2997168" cy="3455562"/>
          </a:xfrm>
          <a:prstGeom prst="roundRect">
            <a:avLst>
              <a:gd name="adj" fmla="val 10615"/>
            </a:avLst>
          </a:prstGeom>
          <a:solidFill>
            <a:schemeClr val="accent2"/>
          </a:solidFill>
          <a:ln>
            <a:solidFill>
              <a:srgbClr val="C5E4F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u="sng" dirty="0">
                <a:cs typeface="Calibri"/>
              </a:rPr>
              <a:t>Character description</a:t>
            </a:r>
          </a:p>
          <a:p>
            <a:pPr algn="ctr"/>
            <a:endParaRPr lang="en-GB" sz="1600" dirty="0">
              <a:cs typeface="Calibri"/>
            </a:endParaRPr>
          </a:p>
          <a:p>
            <a:pPr marL="285750" indent="-285750" algn="ctr">
              <a:buFont typeface="Arial"/>
              <a:buChar char="•"/>
            </a:pPr>
            <a:r>
              <a:rPr lang="en-GB" sz="1600" dirty="0">
                <a:cs typeface="Calibri"/>
              </a:rPr>
              <a:t>What does our character Humpty look like?</a:t>
            </a:r>
          </a:p>
          <a:p>
            <a:pPr marL="285750" indent="-285750" algn="ctr">
              <a:buFont typeface="Arial"/>
              <a:buChar char="•"/>
            </a:pPr>
            <a:r>
              <a:rPr lang="en-GB" sz="1600" dirty="0">
                <a:cs typeface="Calibri"/>
              </a:rPr>
              <a:t>What is he wearing?</a:t>
            </a:r>
          </a:p>
          <a:p>
            <a:pPr marL="285750" indent="-285750" algn="ctr">
              <a:buFont typeface="Arial"/>
              <a:buChar char="•"/>
            </a:pPr>
            <a:r>
              <a:rPr lang="en-GB" sz="1600" dirty="0">
                <a:cs typeface="Calibri"/>
              </a:rPr>
              <a:t>What features does he have?</a:t>
            </a:r>
          </a:p>
          <a:p>
            <a:pPr algn="ctr"/>
            <a:endParaRPr lang="en-GB" sz="1600" dirty="0">
              <a:cs typeface="Calibri"/>
            </a:endParaRPr>
          </a:p>
          <a:p>
            <a:pPr algn="ctr">
              <a:buFont typeface="Arial"/>
            </a:pPr>
            <a:r>
              <a:rPr lang="en-GB" sz="1600" dirty="0">
                <a:cs typeface="Calibri"/>
              </a:rPr>
              <a:t>Can you create a character description?</a:t>
            </a:r>
          </a:p>
          <a:p>
            <a:pPr algn="ctr">
              <a:buFont typeface="Arial"/>
            </a:pPr>
            <a:endParaRPr lang="en-GB" sz="1600" dirty="0">
              <a:cs typeface="Calibri"/>
            </a:endParaRPr>
          </a:p>
          <a:p>
            <a:pPr algn="ctr">
              <a:buFont typeface="Arial"/>
            </a:pPr>
            <a:r>
              <a:rPr lang="en-GB" sz="1600" dirty="0" err="1">
                <a:cs typeface="Calibri"/>
              </a:rPr>
              <a:t>e.g</a:t>
            </a:r>
            <a:r>
              <a:rPr lang="en-GB" sz="1600" dirty="0">
                <a:cs typeface="Calibri"/>
              </a:rPr>
              <a:t> Humpty has a long, smart and black tie.</a:t>
            </a:r>
          </a:p>
        </p:txBody>
      </p:sp>
      <p:sp>
        <p:nvSpPr>
          <p:cNvPr id="22" name="Rectangle: Rounded Corners 21">
            <a:extLst>
              <a:ext uri="{FF2B5EF4-FFF2-40B4-BE49-F238E27FC236}">
                <a16:creationId xmlns:a16="http://schemas.microsoft.com/office/drawing/2014/main" id="{5AB19C1E-8D16-4E07-A408-2F57EB17864E}"/>
              </a:ext>
            </a:extLst>
          </p:cNvPr>
          <p:cNvSpPr/>
          <p:nvPr/>
        </p:nvSpPr>
        <p:spPr>
          <a:xfrm>
            <a:off x="7093355" y="1297266"/>
            <a:ext cx="4905990" cy="1775244"/>
          </a:xfrm>
          <a:prstGeom prst="roundRect">
            <a:avLst>
              <a:gd name="adj" fmla="val 10615"/>
            </a:avLst>
          </a:prstGeom>
          <a:solidFill>
            <a:schemeClr val="accent2"/>
          </a:solidFill>
          <a:ln>
            <a:solidFill>
              <a:srgbClr val="C5E4F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600" dirty="0"/>
              <a:t>Here are some other stories written by Dan Santat:</a:t>
            </a:r>
          </a:p>
          <a:p>
            <a:pPr algn="ctr"/>
            <a:endParaRPr lang="en-GB" sz="1600" dirty="0"/>
          </a:p>
          <a:p>
            <a:pPr algn="ctr"/>
            <a:endParaRPr lang="en-GB" sz="1600" dirty="0"/>
          </a:p>
          <a:p>
            <a:pPr algn="ctr"/>
            <a:endParaRPr lang="en-GB" sz="1600" dirty="0"/>
          </a:p>
          <a:p>
            <a:pPr algn="ctr"/>
            <a:endParaRPr lang="en-GB" sz="1600" dirty="0"/>
          </a:p>
          <a:p>
            <a:pPr algn="ctr"/>
            <a:endParaRPr lang="en-GB" sz="1600" dirty="0"/>
          </a:p>
        </p:txBody>
      </p:sp>
      <p:sp>
        <p:nvSpPr>
          <p:cNvPr id="29" name="Rectangle: Rounded Corners 28">
            <a:extLst>
              <a:ext uri="{FF2B5EF4-FFF2-40B4-BE49-F238E27FC236}">
                <a16:creationId xmlns:a16="http://schemas.microsoft.com/office/drawing/2014/main" id="{277D3FCF-9DE8-460B-8279-5EB959A3C7C8}"/>
              </a:ext>
            </a:extLst>
          </p:cNvPr>
          <p:cNvSpPr/>
          <p:nvPr/>
        </p:nvSpPr>
        <p:spPr>
          <a:xfrm>
            <a:off x="2938337" y="1563745"/>
            <a:ext cx="3956985" cy="2180039"/>
          </a:xfrm>
          <a:prstGeom prst="roundRect">
            <a:avLst>
              <a:gd name="adj" fmla="val 10615"/>
            </a:avLst>
          </a:prstGeom>
          <a:solidFill>
            <a:schemeClr val="accent2"/>
          </a:solidFill>
          <a:ln>
            <a:solidFill>
              <a:srgbClr val="C5E4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Rounded Corners 29">
            <a:extLst>
              <a:ext uri="{FF2B5EF4-FFF2-40B4-BE49-F238E27FC236}">
                <a16:creationId xmlns:a16="http://schemas.microsoft.com/office/drawing/2014/main" id="{66A8AEDA-DC2F-4437-9920-D47A7A9FA09B}"/>
              </a:ext>
            </a:extLst>
          </p:cNvPr>
          <p:cNvSpPr/>
          <p:nvPr/>
        </p:nvSpPr>
        <p:spPr>
          <a:xfrm>
            <a:off x="2775296" y="4590997"/>
            <a:ext cx="4170083" cy="1511894"/>
          </a:xfrm>
          <a:prstGeom prst="roundRect">
            <a:avLst>
              <a:gd name="adj" fmla="val 10615"/>
            </a:avLst>
          </a:prstGeom>
          <a:solidFill>
            <a:schemeClr val="accent2"/>
          </a:solidFill>
          <a:ln>
            <a:solidFill>
              <a:srgbClr val="C5E4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0D108DF0-114C-44C5-8340-14CCABAFE4F0}"/>
              </a:ext>
            </a:extLst>
          </p:cNvPr>
          <p:cNvSpPr txBox="1"/>
          <p:nvPr/>
        </p:nvSpPr>
        <p:spPr>
          <a:xfrm>
            <a:off x="2956957" y="1778082"/>
            <a:ext cx="3833558" cy="1815882"/>
          </a:xfrm>
          <a:prstGeom prst="rect">
            <a:avLst/>
          </a:prstGeom>
          <a:solidFill>
            <a:schemeClr val="accent2"/>
          </a:solidFill>
        </p:spPr>
        <p:txBody>
          <a:bodyPr wrap="square" lIns="91440" tIns="45720" rIns="91440" bIns="45720" rtlCol="0" anchor="t">
            <a:spAutoFit/>
          </a:bodyPr>
          <a:lstStyle/>
          <a:p>
            <a:pPr algn="ctr"/>
            <a:r>
              <a:rPr lang="en-GB" sz="1600" b="0" i="0" u="none" strike="noStrike" dirty="0">
                <a:solidFill>
                  <a:schemeClr val="bg1"/>
                </a:solidFill>
                <a:effectLst/>
                <a:latin typeface="Google Sans"/>
              </a:rPr>
              <a:t>This tale follows Humpty Dumpty, an avid bird watcher whose favourite place to be is high up on the city wall…that is, until after his famous fall. Now terrified of heights, Humpty can longer do many of the things he loves most. Will he summon the courage to face his fear?</a:t>
            </a:r>
            <a:endParaRPr lang="en-US" sz="1600" b="1" dirty="0">
              <a:solidFill>
                <a:schemeClr val="bg1"/>
              </a:solidFill>
            </a:endParaRPr>
          </a:p>
        </p:txBody>
      </p:sp>
      <p:sp>
        <p:nvSpPr>
          <p:cNvPr id="37" name="TextBox 36">
            <a:extLst>
              <a:ext uri="{FF2B5EF4-FFF2-40B4-BE49-F238E27FC236}">
                <a16:creationId xmlns:a16="http://schemas.microsoft.com/office/drawing/2014/main" id="{B70D0962-2E96-46D7-BB40-EF275CC6171F}"/>
              </a:ext>
            </a:extLst>
          </p:cNvPr>
          <p:cNvSpPr txBox="1"/>
          <p:nvPr/>
        </p:nvSpPr>
        <p:spPr>
          <a:xfrm>
            <a:off x="2912701" y="4769182"/>
            <a:ext cx="3895272" cy="1200329"/>
          </a:xfrm>
          <a:prstGeom prst="rect">
            <a:avLst/>
          </a:prstGeom>
          <a:solidFill>
            <a:schemeClr val="accent2"/>
          </a:solidFill>
        </p:spPr>
        <p:txBody>
          <a:bodyPr wrap="square" lIns="91440" tIns="45720" rIns="91440" bIns="45720" rtlCol="0" anchor="t">
            <a:spAutoFit/>
          </a:bodyPr>
          <a:lstStyle/>
          <a:p>
            <a:pPr algn="ctr"/>
            <a:r>
              <a:rPr lang="en-GB" dirty="0">
                <a:solidFill>
                  <a:schemeClr val="bg1"/>
                </a:solidFill>
                <a:latin typeface="Calibri" panose="020F0502020204030204" pitchFamily="34" charset="0"/>
                <a:cs typeface="Calibri" panose="020F0502020204030204" pitchFamily="34" charset="0"/>
              </a:rPr>
              <a:t>In the story, it says that some parts of Humpty couldn’t be </a:t>
            </a:r>
            <a:r>
              <a:rPr lang="en-GB" b="1" dirty="0">
                <a:solidFill>
                  <a:schemeClr val="bg1"/>
                </a:solidFill>
                <a:latin typeface="Calibri" panose="020F0502020204030204" pitchFamily="34" charset="0"/>
                <a:cs typeface="Calibri" panose="020F0502020204030204" pitchFamily="34" charset="0"/>
              </a:rPr>
              <a:t>‘healed’ </a:t>
            </a:r>
            <a:r>
              <a:rPr lang="en-GB" dirty="0">
                <a:solidFill>
                  <a:schemeClr val="bg1"/>
                </a:solidFill>
                <a:latin typeface="Calibri" panose="020F0502020204030204" pitchFamily="34" charset="0"/>
                <a:cs typeface="Calibri" panose="020F0502020204030204" pitchFamily="34" charset="0"/>
              </a:rPr>
              <a:t>after the fall. Can you find out what this word means? </a:t>
            </a:r>
          </a:p>
        </p:txBody>
      </p:sp>
      <p:sp>
        <p:nvSpPr>
          <p:cNvPr id="18" name="Rectangle 17">
            <a:extLst>
              <a:ext uri="{FF2B5EF4-FFF2-40B4-BE49-F238E27FC236}">
                <a16:creationId xmlns:a16="http://schemas.microsoft.com/office/drawing/2014/main" id="{B4C1353B-CECB-44DD-BEEA-9B76574E8797}"/>
              </a:ext>
            </a:extLst>
          </p:cNvPr>
          <p:cNvSpPr/>
          <p:nvPr/>
        </p:nvSpPr>
        <p:spPr>
          <a:xfrm>
            <a:off x="9333956" y="3195496"/>
            <a:ext cx="2302789" cy="229358"/>
          </a:xfrm>
          <a:prstGeom prst="rect">
            <a:avLst/>
          </a:prstGeom>
        </p:spPr>
        <p:txBody>
          <a:bodyPr wrap="square">
            <a:spAutoFit/>
          </a:bodyPr>
          <a:lstStyle/>
          <a:p>
            <a:pPr>
              <a:lnSpc>
                <a:spcPct val="119000"/>
              </a:lnSpc>
              <a:spcAft>
                <a:spcPts val="600"/>
              </a:spcAft>
            </a:pPr>
            <a:r>
              <a:rPr lang="en-GB" sz="800" kern="1400" dirty="0">
                <a:solidFill>
                  <a:srgbClr val="000000"/>
                </a:solidFill>
                <a:latin typeface="CCW Cursive Writing 1" panose="03050602040000000000" pitchFamily="66" charset="0"/>
              </a:rPr>
              <a:t> </a:t>
            </a:r>
            <a:endParaRPr lang="en-GB" sz="800" kern="1400" dirty="0">
              <a:ln>
                <a:noFill/>
              </a:ln>
              <a:solidFill>
                <a:srgbClr val="000000"/>
              </a:solidFill>
              <a:effectLst/>
              <a:latin typeface="CCW Cursive Writing 1" panose="03050602040000000000" pitchFamily="66" charset="0"/>
            </a:endParaRPr>
          </a:p>
        </p:txBody>
      </p:sp>
      <p:pic>
        <p:nvPicPr>
          <p:cNvPr id="3" name="Picture 2" descr="animation - Create animated gif of an arrow being hand-drawn - Graphic  Design Stack Exchange">
            <a:extLst>
              <a:ext uri="{FF2B5EF4-FFF2-40B4-BE49-F238E27FC236}">
                <a16:creationId xmlns:a16="http://schemas.microsoft.com/office/drawing/2014/main" id="{4A34475F-CCA3-A3BD-FF58-E1FD902FEBD6}"/>
              </a:ext>
            </a:extLst>
          </p:cNvPr>
          <p:cNvPicPr>
            <a:picLocks noChangeAspect="1"/>
          </p:cNvPicPr>
          <p:nvPr/>
        </p:nvPicPr>
        <p:blipFill>
          <a:blip r:embed="rId3"/>
          <a:stretch>
            <a:fillRect/>
          </a:stretch>
        </p:blipFill>
        <p:spPr>
          <a:xfrm flipV="1">
            <a:off x="8577385" y="5610231"/>
            <a:ext cx="507078" cy="546480"/>
          </a:xfrm>
          <a:prstGeom prst="rect">
            <a:avLst/>
          </a:prstGeom>
        </p:spPr>
      </p:pic>
      <p:pic>
        <p:nvPicPr>
          <p:cNvPr id="1026" name="Picture 2" descr="After the Fall: How Humpty Dumpty got ...">
            <a:extLst>
              <a:ext uri="{FF2B5EF4-FFF2-40B4-BE49-F238E27FC236}">
                <a16:creationId xmlns:a16="http://schemas.microsoft.com/office/drawing/2014/main" id="{100D5B15-F608-FC01-C852-3203A751CE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604" y="1474836"/>
            <a:ext cx="2552700" cy="31877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C4BF4298-CA97-76FA-5AE8-79B18794BE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39635" y="3204591"/>
            <a:ext cx="843949" cy="84038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Village Well Books &amp; Coffee | After the Fall (How Humpty Dumpty Got Back Up  Again)">
            <a:extLst>
              <a:ext uri="{FF2B5EF4-FFF2-40B4-BE49-F238E27FC236}">
                <a16:creationId xmlns:a16="http://schemas.microsoft.com/office/drawing/2014/main" id="{CBBCF5EC-AF3C-1C03-45E4-FC05A70A94A4}"/>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5667" t="67874" r="36147"/>
          <a:stretch/>
        </p:blipFill>
        <p:spPr bwMode="auto">
          <a:xfrm>
            <a:off x="7023265" y="3939901"/>
            <a:ext cx="1611551" cy="237794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Adventures of Beekle: The Unimaginary Friend">
            <a:extLst>
              <a:ext uri="{FF2B5EF4-FFF2-40B4-BE49-F238E27FC236}">
                <a16:creationId xmlns:a16="http://schemas.microsoft.com/office/drawing/2014/main" id="{A4825919-EB0C-1BC6-2B10-C084828DA92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71783" y="1735789"/>
            <a:ext cx="1048305" cy="134382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re We There Yet?">
            <a:extLst>
              <a:ext uri="{FF2B5EF4-FFF2-40B4-BE49-F238E27FC236}">
                <a16:creationId xmlns:a16="http://schemas.microsoft.com/office/drawing/2014/main" id="{4869BF67-59D8-E52F-8AB0-ADBB7ACFC99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72396" y="1754180"/>
            <a:ext cx="1048305" cy="1397739"/>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The Cookie Fiasco (Elephant &amp; Piggie Like Reading!): 1">
            <a:extLst>
              <a:ext uri="{FF2B5EF4-FFF2-40B4-BE49-F238E27FC236}">
                <a16:creationId xmlns:a16="http://schemas.microsoft.com/office/drawing/2014/main" id="{58BCE62D-122C-4EC0-72BD-9B6E085A7B4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218734" y="1735789"/>
            <a:ext cx="1048305" cy="143452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ClipArts on Clipart Library">
            <a:extLst>
              <a:ext uri="{FF2B5EF4-FFF2-40B4-BE49-F238E27FC236}">
                <a16:creationId xmlns:a16="http://schemas.microsoft.com/office/drawing/2014/main" id="{8F2AD40C-7003-6425-3882-E6881E03A8D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4286" y="5701920"/>
            <a:ext cx="927630" cy="102779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a:extLst>
              <a:ext uri="{FF2B5EF4-FFF2-40B4-BE49-F238E27FC236}">
                <a16:creationId xmlns:a16="http://schemas.microsoft.com/office/drawing/2014/main" id="{CBACC640-B5B0-4B63-3CF7-8A42E0F82EB6}"/>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648278" y="3845469"/>
            <a:ext cx="1261952" cy="973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13216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65100DCEBB45F418B92013B39796FB7" ma:contentTypeVersion="18" ma:contentTypeDescription="Create a new document." ma:contentTypeScope="" ma:versionID="4ff82cd9286c63608d9adb8121111c4f">
  <xsd:schema xmlns:xsd="http://www.w3.org/2001/XMLSchema" xmlns:xs="http://www.w3.org/2001/XMLSchema" xmlns:p="http://schemas.microsoft.com/office/2006/metadata/properties" xmlns:ns2="f00701a2-7724-4efd-af13-a623fff13b57" xmlns:ns3="0ff44e97-233f-4fc8-9d97-fac65850ace2" xmlns:ns4="8b33755d-08ae-413b-a6d7-2c8ef28c99bd" targetNamespace="http://schemas.microsoft.com/office/2006/metadata/properties" ma:root="true" ma:fieldsID="14604d23b623fb40be1f9007b1f02391" ns2:_="" ns3:_="" ns4:_="">
    <xsd:import namespace="f00701a2-7724-4efd-af13-a623fff13b57"/>
    <xsd:import namespace="0ff44e97-233f-4fc8-9d97-fac65850ace2"/>
    <xsd:import namespace="8b33755d-08ae-413b-a6d7-2c8ef28c99b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3:SharedWithUsers" minOccurs="0"/>
                <xsd:element ref="ns3:SharedWithDetails"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0701a2-7724-4efd-af13-a623fff13b5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422a0c0-09fb-454b-a86e-287da879bba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ff44e97-233f-4fc8-9d97-fac65850ace2"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b33755d-08ae-413b-a6d7-2c8ef28c99b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fe55b9c5-c8d0-4845-bec5-b52a093863a3}" ma:internalName="TaxCatchAll" ma:showField="CatchAllData" ma:web="8b33755d-08ae-413b-a6d7-2c8ef28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8b33755d-08ae-413b-a6d7-2c8ef28c99bd" xsi:nil="true"/>
    <lcf76f155ced4ddcb4097134ff3c332f xmlns="f00701a2-7724-4efd-af13-a623fff13b57">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10C97E5-DB45-43B0-8046-6E5A63241E90}">
  <ds:schemaRefs>
    <ds:schemaRef ds:uri="http://schemas.microsoft.com/sharepoint/v3/contenttype/forms"/>
  </ds:schemaRefs>
</ds:datastoreItem>
</file>

<file path=customXml/itemProps2.xml><?xml version="1.0" encoding="utf-8"?>
<ds:datastoreItem xmlns:ds="http://schemas.openxmlformats.org/officeDocument/2006/customXml" ds:itemID="{DCEA2CA0-0E3B-406C-80FB-144A517C8F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0701a2-7724-4efd-af13-a623fff13b57"/>
    <ds:schemaRef ds:uri="0ff44e97-233f-4fc8-9d97-fac65850ace2"/>
    <ds:schemaRef ds:uri="8b33755d-08ae-413b-a6d7-2c8ef28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3A1BBA0-BE00-4E5B-85C4-8F5F08387172}">
  <ds:schemaRefs>
    <ds:schemaRef ds:uri="http://purl.org/dc/elements/1.1/"/>
    <ds:schemaRef ds:uri="f00701a2-7724-4efd-af13-a623fff13b57"/>
    <ds:schemaRef ds:uri="0ff44e97-233f-4fc8-9d97-fac65850ace2"/>
    <ds:schemaRef ds:uri="8b33755d-08ae-413b-a6d7-2c8ef28c99bd"/>
    <ds:schemaRef ds:uri="http://purl.org/dc/terms/"/>
    <ds:schemaRef ds:uri="http://schemas.microsoft.com/office/infopath/2007/PartnerControls"/>
    <ds:schemaRef ds:uri="http://schemas.microsoft.com/office/2006/metadata/properties"/>
    <ds:schemaRef ds:uri="http://schemas.microsoft.com/office/2006/documentManagement/type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3723</TotalTime>
  <Words>163</Words>
  <Application>Microsoft Office PowerPoint</Application>
  <PresentationFormat>Widescreen</PresentationFormat>
  <Paragraphs>20</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CCW Cursive Writing 1</vt:lpstr>
      <vt:lpstr>Google Sans</vt:lpstr>
      <vt:lpstr>XCCW Joined 1a</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Barker</dc:creator>
  <cp:lastModifiedBy>Karen Edwards</cp:lastModifiedBy>
  <cp:revision>220</cp:revision>
  <dcterms:created xsi:type="dcterms:W3CDTF">2023-06-12T20:54:15Z</dcterms:created>
  <dcterms:modified xsi:type="dcterms:W3CDTF">2025-10-17T07:17:47Z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0x010100065100DCEBB45F418B92013B39796FB7</vt:lpwstr>
  </property>
  <property fmtid="{D5CDD505-2E9C-101B-9397-08002B2CF9AE}" pid="3" name="MediaServiceImageTags">
    <vt:lpwstr/>
  </property>
</Properties>
</file>