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Lst>
  <p:sldSz cx="10693400" cy="7556500"/>
  <p:notesSz cx="6797675" cy="9926638"/>
  <p:embeddedFontLst>
    <p:embeddedFont>
      <p:font typeface="Calibri" panose="020F0502020204030204" pitchFamily="34" charset="0"/>
      <p:regular r:id="rId7"/>
      <p:bold r:id="rId8"/>
      <p:italic r:id="rId9"/>
      <p:boldItalic r:id="rId10"/>
    </p:embeddedFont>
    <p:embeddedFont>
      <p:font typeface="Open Sans" panose="020B0606030504020204" pitchFamily="34" charset="0"/>
      <p:regular r:id="rId11"/>
      <p:bold r:id="rId12"/>
      <p:italic r:id="rId13"/>
      <p:boldItalic r:id="rId14"/>
    </p:embeddedFont>
    <p:embeddedFont>
      <p:font typeface="Open Sans Bold" panose="020B0806030504020204" charset="0"/>
      <p:regular r:id="rId15"/>
      <p:bold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3" autoAdjust="0"/>
    <p:restoredTop sz="94622" autoAdjust="0"/>
  </p:normalViewPr>
  <p:slideViewPr>
    <p:cSldViewPr>
      <p:cViewPr varScale="1">
        <p:scale>
          <a:sx n="64" d="100"/>
          <a:sy n="64" d="100"/>
        </p:scale>
        <p:origin x="107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font" Target="fonts/font10.fntdata"/><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jpe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jpeg"/></Relationships>
</file>

<file path=ppt/slides/_rels/slide2.xml.rels><?xml version="1.0" encoding="UTF-8" standalone="yes"?>
<Relationships xmlns="http://schemas.openxmlformats.org/package/2006/relationships"><Relationship Id="rId8" Type="http://schemas.openxmlformats.org/officeDocument/2006/relationships/image" Target="../media/image9.svg"/><Relationship Id="rId13" Type="http://schemas.openxmlformats.org/officeDocument/2006/relationships/image" Target="../media/image2.png"/><Relationship Id="rId3" Type="http://schemas.openxmlformats.org/officeDocument/2006/relationships/image" Target="../media/image12.png"/><Relationship Id="rId7" Type="http://schemas.openxmlformats.org/officeDocument/2006/relationships/image" Target="../media/image8.png"/><Relationship Id="rId12" Type="http://schemas.openxmlformats.org/officeDocument/2006/relationships/image" Target="../media/image7.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6.png"/><Relationship Id="rId5" Type="http://schemas.openxmlformats.org/officeDocument/2006/relationships/image" Target="../media/image4.png"/><Relationship Id="rId10" Type="http://schemas.openxmlformats.org/officeDocument/2006/relationships/image" Target="../media/image15.png"/><Relationship Id="rId4" Type="http://schemas.openxmlformats.org/officeDocument/2006/relationships/image" Target="../media/image3.pn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2770" t="4032" r="6764" b="84"/>
          <a:stretch>
            <a:fillRect/>
          </a:stretch>
        </p:blipFill>
        <p:spPr>
          <a:xfrm>
            <a:off x="3047" y="0"/>
            <a:ext cx="10693400" cy="7728767"/>
          </a:xfrm>
          <a:prstGeom prst="rect">
            <a:avLst/>
          </a:prstGeom>
        </p:spPr>
      </p:pic>
      <p:pic>
        <p:nvPicPr>
          <p:cNvPr id="3" name="Picture 3"/>
          <p:cNvPicPr>
            <a:picLocks noChangeAspect="1"/>
          </p:cNvPicPr>
          <p:nvPr/>
        </p:nvPicPr>
        <p:blipFill>
          <a:blip r:embed="rId3"/>
          <a:srcRect l="6431" r="2814"/>
          <a:stretch>
            <a:fillRect/>
          </a:stretch>
        </p:blipFill>
        <p:spPr>
          <a:xfrm>
            <a:off x="5244791" y="4419456"/>
            <a:ext cx="5412353" cy="3205536"/>
          </a:xfrm>
          <a:prstGeom prst="rect">
            <a:avLst/>
          </a:prstGeom>
        </p:spPr>
      </p:pic>
      <p:pic>
        <p:nvPicPr>
          <p:cNvPr id="4" name="Picture 4"/>
          <p:cNvPicPr>
            <a:picLocks noChangeAspect="1"/>
          </p:cNvPicPr>
          <p:nvPr/>
        </p:nvPicPr>
        <p:blipFill>
          <a:blip r:embed="rId4"/>
          <a:srcRect/>
          <a:stretch>
            <a:fillRect/>
          </a:stretch>
        </p:blipFill>
        <p:spPr>
          <a:xfrm>
            <a:off x="8908204" y="0"/>
            <a:ext cx="1737761" cy="1302861"/>
          </a:xfrm>
          <a:prstGeom prst="rect">
            <a:avLst/>
          </a:prstGeom>
        </p:spPr>
      </p:pic>
      <p:pic>
        <p:nvPicPr>
          <p:cNvPr id="5" name="Picture 5"/>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06002" y="109983"/>
            <a:ext cx="5168541" cy="890924"/>
          </a:xfrm>
          <a:prstGeom prst="rect">
            <a:avLst/>
          </a:prstGeom>
        </p:spPr>
      </p:pic>
      <p:pic>
        <p:nvPicPr>
          <p:cNvPr id="7" name="Picture 7"/>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5244549" y="674132"/>
            <a:ext cx="2138217" cy="542573"/>
          </a:xfrm>
          <a:prstGeom prst="rect">
            <a:avLst/>
          </a:prstGeom>
        </p:spPr>
      </p:pic>
      <p:pic>
        <p:nvPicPr>
          <p:cNvPr id="8" name="Picture 8"/>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8122273" y="1331436"/>
            <a:ext cx="2138217" cy="542573"/>
          </a:xfrm>
          <a:prstGeom prst="rect">
            <a:avLst/>
          </a:prstGeom>
        </p:spPr>
      </p:pic>
      <p:pic>
        <p:nvPicPr>
          <p:cNvPr id="9" name="Picture 9"/>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3193095" y="788243"/>
            <a:ext cx="4402258" cy="4808004"/>
          </a:xfrm>
          <a:prstGeom prst="rect">
            <a:avLst/>
          </a:prstGeom>
        </p:spPr>
      </p:pic>
      <p:pic>
        <p:nvPicPr>
          <p:cNvPr id="10" name="Picture 10"/>
          <p:cNvPicPr>
            <a:picLocks noChangeAspect="1"/>
          </p:cNvPicPr>
          <p:nvPr/>
        </p:nvPicPr>
        <p:blipFill>
          <a:blip r:embed="rId11"/>
          <a:srcRect l="21981" r="33268"/>
          <a:stretch>
            <a:fillRect/>
          </a:stretch>
        </p:blipFill>
        <p:spPr>
          <a:xfrm>
            <a:off x="207234" y="1144599"/>
            <a:ext cx="3238687" cy="6280462"/>
          </a:xfrm>
          <a:prstGeom prst="rect">
            <a:avLst/>
          </a:prstGeom>
        </p:spPr>
      </p:pic>
      <p:pic>
        <p:nvPicPr>
          <p:cNvPr id="11" name="Picture 11"/>
          <p:cNvPicPr>
            <a:picLocks noChangeAspect="1"/>
          </p:cNvPicPr>
          <p:nvPr/>
        </p:nvPicPr>
        <p:blipFill>
          <a:blip r:embed="rId12"/>
          <a:srcRect l="2767" r="15886" b="17484"/>
          <a:stretch>
            <a:fillRect/>
          </a:stretch>
        </p:blipFill>
        <p:spPr>
          <a:xfrm>
            <a:off x="7763218" y="1798430"/>
            <a:ext cx="2748431" cy="3650335"/>
          </a:xfrm>
          <a:prstGeom prst="rect">
            <a:avLst/>
          </a:prstGeom>
        </p:spPr>
      </p:pic>
      <p:grpSp>
        <p:nvGrpSpPr>
          <p:cNvPr id="18" name="Group 18"/>
          <p:cNvGrpSpPr>
            <a:grpSpLocks noChangeAspect="1"/>
          </p:cNvGrpSpPr>
          <p:nvPr/>
        </p:nvGrpSpPr>
        <p:grpSpPr>
          <a:xfrm>
            <a:off x="8908204" y="5448766"/>
            <a:ext cx="1352287" cy="1324225"/>
            <a:chOff x="-72390" y="7620"/>
            <a:chExt cx="6487160" cy="6352540"/>
          </a:xfrm>
        </p:grpSpPr>
        <p:sp>
          <p:nvSpPr>
            <p:cNvPr id="19" name="Freeform 19"/>
            <p:cNvSpPr/>
            <p:nvPr/>
          </p:nvSpPr>
          <p:spPr>
            <a:xfrm>
              <a:off x="-72390" y="7620"/>
              <a:ext cx="6487160" cy="6352540"/>
            </a:xfrm>
            <a:custGeom>
              <a:avLst/>
              <a:gdLst/>
              <a:ahLst/>
              <a:cxnLst/>
              <a:rect l="l" t="t" r="r" b="b"/>
              <a:pathLst>
                <a:path w="6487160" h="6352540">
                  <a:moveTo>
                    <a:pt x="6322060" y="3176270"/>
                  </a:moveTo>
                  <a:cubicBezTo>
                    <a:pt x="6322060" y="2844800"/>
                    <a:pt x="6487160" y="2493010"/>
                    <a:pt x="6385560" y="2194560"/>
                  </a:cubicBezTo>
                  <a:cubicBezTo>
                    <a:pt x="6281420" y="1884680"/>
                    <a:pt x="5928360" y="1694180"/>
                    <a:pt x="5734050" y="1436370"/>
                  </a:cubicBezTo>
                  <a:cubicBezTo>
                    <a:pt x="5537200" y="1176020"/>
                    <a:pt x="5455920" y="796290"/>
                    <a:pt x="5185410" y="607060"/>
                  </a:cubicBezTo>
                  <a:cubicBezTo>
                    <a:pt x="4917440" y="420370"/>
                    <a:pt x="4517390" y="462280"/>
                    <a:pt x="4196080" y="360680"/>
                  </a:cubicBezTo>
                  <a:cubicBezTo>
                    <a:pt x="3884930" y="264160"/>
                    <a:pt x="3589020" y="0"/>
                    <a:pt x="3244850" y="0"/>
                  </a:cubicBezTo>
                  <a:cubicBezTo>
                    <a:pt x="2900680" y="0"/>
                    <a:pt x="2603500" y="262890"/>
                    <a:pt x="2293620" y="360680"/>
                  </a:cubicBezTo>
                  <a:cubicBezTo>
                    <a:pt x="1972310" y="461010"/>
                    <a:pt x="1570990" y="419100"/>
                    <a:pt x="1303020" y="607060"/>
                  </a:cubicBezTo>
                  <a:cubicBezTo>
                    <a:pt x="1032510" y="796290"/>
                    <a:pt x="951230" y="1176020"/>
                    <a:pt x="754380" y="1436370"/>
                  </a:cubicBezTo>
                  <a:cubicBezTo>
                    <a:pt x="558800" y="1694180"/>
                    <a:pt x="207010" y="1884680"/>
                    <a:pt x="101600" y="2194560"/>
                  </a:cubicBezTo>
                  <a:cubicBezTo>
                    <a:pt x="1270" y="2493010"/>
                    <a:pt x="165100" y="2844800"/>
                    <a:pt x="165100" y="3176270"/>
                  </a:cubicBezTo>
                  <a:cubicBezTo>
                    <a:pt x="165100" y="3507740"/>
                    <a:pt x="0" y="3859530"/>
                    <a:pt x="101600" y="4157980"/>
                  </a:cubicBezTo>
                  <a:cubicBezTo>
                    <a:pt x="205740" y="4467860"/>
                    <a:pt x="558800" y="4658360"/>
                    <a:pt x="753110" y="4916170"/>
                  </a:cubicBezTo>
                  <a:cubicBezTo>
                    <a:pt x="949960" y="5176520"/>
                    <a:pt x="1031240" y="5556250"/>
                    <a:pt x="1301750" y="5745480"/>
                  </a:cubicBezTo>
                  <a:cubicBezTo>
                    <a:pt x="1569720" y="5933440"/>
                    <a:pt x="1969770" y="5891530"/>
                    <a:pt x="2292350" y="5991860"/>
                  </a:cubicBezTo>
                  <a:cubicBezTo>
                    <a:pt x="2603500" y="6088380"/>
                    <a:pt x="2899410" y="6352540"/>
                    <a:pt x="3243580" y="6352540"/>
                  </a:cubicBezTo>
                  <a:cubicBezTo>
                    <a:pt x="3587750" y="6352540"/>
                    <a:pt x="3884930" y="6089650"/>
                    <a:pt x="4194810" y="5991860"/>
                  </a:cubicBezTo>
                  <a:cubicBezTo>
                    <a:pt x="4516120" y="5891530"/>
                    <a:pt x="4917440" y="5933440"/>
                    <a:pt x="5185410" y="5745480"/>
                  </a:cubicBezTo>
                  <a:cubicBezTo>
                    <a:pt x="5455920" y="5556250"/>
                    <a:pt x="5537200" y="5176520"/>
                    <a:pt x="5734050" y="4916170"/>
                  </a:cubicBezTo>
                  <a:cubicBezTo>
                    <a:pt x="5929630" y="4658360"/>
                    <a:pt x="6281420" y="4467860"/>
                    <a:pt x="6385560" y="4157980"/>
                  </a:cubicBezTo>
                  <a:cubicBezTo>
                    <a:pt x="6487160" y="3858260"/>
                    <a:pt x="6322060" y="3506470"/>
                    <a:pt x="6322060" y="3176270"/>
                  </a:cubicBezTo>
                  <a:close/>
                </a:path>
              </a:pathLst>
            </a:custGeom>
            <a:solidFill>
              <a:srgbClr val="998A8E"/>
            </a:solidFill>
          </p:spPr>
        </p:sp>
      </p:grpSp>
      <p:sp>
        <p:nvSpPr>
          <p:cNvPr id="20" name="TextBox 20"/>
          <p:cNvSpPr txBox="1"/>
          <p:nvPr/>
        </p:nvSpPr>
        <p:spPr>
          <a:xfrm>
            <a:off x="988754" y="278890"/>
            <a:ext cx="3403035" cy="372745"/>
          </a:xfrm>
          <a:prstGeom prst="rect">
            <a:avLst/>
          </a:prstGeom>
        </p:spPr>
        <p:txBody>
          <a:bodyPr wrap="square" lIns="0" tIns="0" rIns="0" bIns="0" rtlCol="0" anchor="t">
            <a:spAutoFit/>
          </a:bodyPr>
          <a:lstStyle/>
          <a:p>
            <a:pPr algn="ctr">
              <a:lnSpc>
                <a:spcPts val="3079"/>
              </a:lnSpc>
            </a:pPr>
            <a:r>
              <a:rPr lang="en-US" sz="2199" dirty="0">
                <a:solidFill>
                  <a:srgbClr val="000000"/>
                </a:solidFill>
                <a:latin typeface="Open Sans Bold"/>
              </a:rPr>
              <a:t>Year 2 Autumn Term 1</a:t>
            </a:r>
          </a:p>
        </p:txBody>
      </p:sp>
      <p:sp>
        <p:nvSpPr>
          <p:cNvPr id="21" name="TextBox 21"/>
          <p:cNvSpPr txBox="1"/>
          <p:nvPr/>
        </p:nvSpPr>
        <p:spPr>
          <a:xfrm>
            <a:off x="5715412" y="739010"/>
            <a:ext cx="1044476"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ENGLISH </a:t>
            </a:r>
          </a:p>
        </p:txBody>
      </p:sp>
      <p:sp>
        <p:nvSpPr>
          <p:cNvPr id="22" name="TextBox 22"/>
          <p:cNvSpPr txBox="1"/>
          <p:nvPr/>
        </p:nvSpPr>
        <p:spPr>
          <a:xfrm>
            <a:off x="8704492" y="1472675"/>
            <a:ext cx="865882"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MATHS </a:t>
            </a:r>
          </a:p>
        </p:txBody>
      </p:sp>
      <p:sp>
        <p:nvSpPr>
          <p:cNvPr id="24" name="TextBox 24"/>
          <p:cNvSpPr txBox="1"/>
          <p:nvPr/>
        </p:nvSpPr>
        <p:spPr>
          <a:xfrm>
            <a:off x="3775313" y="1422038"/>
            <a:ext cx="3656844" cy="3672352"/>
          </a:xfrm>
          <a:prstGeom prst="rect">
            <a:avLst/>
          </a:prstGeom>
        </p:spPr>
        <p:txBody>
          <a:bodyPr wrap="square" lIns="0" tIns="0" rIns="0" bIns="0" rtlCol="0" anchor="t">
            <a:spAutoFit/>
          </a:bodyPr>
          <a:lstStyle/>
          <a:p>
            <a:pPr algn="ctr">
              <a:lnSpc>
                <a:spcPts val="2940"/>
              </a:lnSpc>
            </a:pPr>
            <a:r>
              <a:rPr lang="en-US" sz="1400" dirty="0">
                <a:solidFill>
                  <a:srgbClr val="000000"/>
                </a:solidFill>
                <a:latin typeface="Open Sans"/>
              </a:rPr>
              <a:t>This term, we will enjoy reading some wonderful books in English.  Our focus texts, </a:t>
            </a:r>
            <a:r>
              <a:rPr lang="en-US" sz="1400" b="1" dirty="0">
                <a:solidFill>
                  <a:srgbClr val="000000"/>
                </a:solidFill>
                <a:latin typeface="Open Sans"/>
              </a:rPr>
              <a:t>Little Red </a:t>
            </a:r>
            <a:r>
              <a:rPr lang="en-US" sz="1400" dirty="0">
                <a:solidFill>
                  <a:srgbClr val="000000"/>
                </a:solidFill>
                <a:latin typeface="Open Sans"/>
              </a:rPr>
              <a:t>and </a:t>
            </a:r>
            <a:r>
              <a:rPr lang="en-US" sz="1400" b="1" dirty="0">
                <a:solidFill>
                  <a:srgbClr val="000000"/>
                </a:solidFill>
                <a:latin typeface="Open Sans"/>
              </a:rPr>
              <a:t>Hansel and Gretel </a:t>
            </a:r>
            <a:r>
              <a:rPr lang="en-US" sz="1400" dirty="0">
                <a:solidFill>
                  <a:srgbClr val="000000"/>
                </a:solidFill>
                <a:latin typeface="Open Sans"/>
              </a:rPr>
              <a:t>are based on traditional tales but with a twist! The children will build on their stamina for writing, reading their sentences out loud and using capital letters and full stops.</a:t>
            </a:r>
          </a:p>
          <a:p>
            <a:pPr algn="ctr">
              <a:lnSpc>
                <a:spcPts val="2940"/>
              </a:lnSpc>
            </a:pPr>
            <a:r>
              <a:rPr lang="en-US" sz="1400" dirty="0">
                <a:solidFill>
                  <a:srgbClr val="000000"/>
                </a:solidFill>
                <a:latin typeface="Open Sans"/>
              </a:rPr>
              <a:t>We will be writing our own character descriptions, and non-chronological reports. </a:t>
            </a:r>
          </a:p>
        </p:txBody>
      </p:sp>
      <p:sp>
        <p:nvSpPr>
          <p:cNvPr id="25" name="TextBox 25"/>
          <p:cNvSpPr txBox="1"/>
          <p:nvPr/>
        </p:nvSpPr>
        <p:spPr>
          <a:xfrm>
            <a:off x="244729" y="1963430"/>
            <a:ext cx="3049288" cy="7349256"/>
          </a:xfrm>
          <a:prstGeom prst="rect">
            <a:avLst/>
          </a:prstGeom>
        </p:spPr>
        <p:txBody>
          <a:bodyPr wrap="square" lIns="0" tIns="0" rIns="0" bIns="0" rtlCol="0" anchor="t">
            <a:spAutoFit/>
          </a:bodyPr>
          <a:lstStyle/>
          <a:p>
            <a:pPr algn="ctr">
              <a:lnSpc>
                <a:spcPct val="150000"/>
              </a:lnSpc>
            </a:pPr>
            <a:r>
              <a:rPr lang="en-US" sz="1400" dirty="0">
                <a:solidFill>
                  <a:srgbClr val="000000"/>
                </a:solidFill>
                <a:latin typeface="Open Sans"/>
              </a:rPr>
              <a:t>Welcome to Year 2!  We are looking forward to an exciting term ahead  and getting to know you all.</a:t>
            </a:r>
          </a:p>
          <a:p>
            <a:pPr algn="ctr">
              <a:lnSpc>
                <a:spcPct val="150000"/>
              </a:lnSpc>
            </a:pPr>
            <a:endParaRPr lang="en-US" sz="1400" dirty="0">
              <a:solidFill>
                <a:srgbClr val="000000"/>
              </a:solidFill>
              <a:latin typeface="Open Sans"/>
            </a:endParaRPr>
          </a:p>
          <a:p>
            <a:pPr algn="ctr">
              <a:lnSpc>
                <a:spcPct val="150000"/>
              </a:lnSpc>
            </a:pPr>
            <a:r>
              <a:rPr lang="en-US" sz="1400" dirty="0">
                <a:solidFill>
                  <a:srgbClr val="000000"/>
                </a:solidFill>
                <a:latin typeface="Open Sans"/>
              </a:rPr>
              <a:t>Term 1 will focus on the theme of </a:t>
            </a:r>
            <a:r>
              <a:rPr lang="en-US" sz="1400" b="1" dirty="0">
                <a:solidFill>
                  <a:srgbClr val="000000"/>
                </a:solidFill>
                <a:latin typeface="Open Sans"/>
              </a:rPr>
              <a:t>Community</a:t>
            </a:r>
            <a:r>
              <a:rPr lang="en-US" sz="1400" dirty="0">
                <a:solidFill>
                  <a:srgbClr val="000000"/>
                </a:solidFill>
                <a:latin typeface="Open Sans"/>
              </a:rPr>
              <a:t>. We will be talking about our class names and beginning to make links within the community.</a:t>
            </a:r>
          </a:p>
          <a:p>
            <a:pPr algn="ctr">
              <a:lnSpc>
                <a:spcPct val="150000"/>
              </a:lnSpc>
            </a:pPr>
            <a:endParaRPr lang="en-US" sz="1400" dirty="0">
              <a:solidFill>
                <a:srgbClr val="000000"/>
              </a:solidFill>
              <a:latin typeface="Open Sans"/>
            </a:endParaRPr>
          </a:p>
          <a:p>
            <a:pPr algn="ctr">
              <a:lnSpc>
                <a:spcPct val="150000"/>
              </a:lnSpc>
            </a:pPr>
            <a:r>
              <a:rPr lang="en-US" sz="1400" dirty="0">
                <a:solidFill>
                  <a:srgbClr val="000000"/>
                </a:solidFill>
                <a:latin typeface="Open Sans"/>
              </a:rPr>
              <a:t>The children will be given reading records for their reading at home. Please keep these safe in the plastic zippy wallets that will also be provided.  Books will be changed every Friday.</a:t>
            </a:r>
          </a:p>
          <a:p>
            <a:pPr algn="ctr">
              <a:lnSpc>
                <a:spcPct val="150000"/>
              </a:lnSpc>
            </a:pPr>
            <a:endParaRPr lang="en-US" sz="1200" dirty="0">
              <a:solidFill>
                <a:srgbClr val="000000"/>
              </a:solidFill>
              <a:latin typeface="Open Sans"/>
            </a:endParaRPr>
          </a:p>
          <a:p>
            <a:pPr algn="ctr">
              <a:lnSpc>
                <a:spcPct val="150000"/>
              </a:lnSpc>
            </a:pPr>
            <a:endParaRPr lang="en-US" sz="1200" dirty="0">
              <a:solidFill>
                <a:srgbClr val="000000"/>
              </a:solidFill>
              <a:latin typeface="Open Sans"/>
            </a:endParaRPr>
          </a:p>
          <a:p>
            <a:pPr algn="ctr">
              <a:lnSpc>
                <a:spcPct val="150000"/>
              </a:lnSpc>
            </a:pPr>
            <a:endParaRPr lang="en-US" sz="1400" dirty="0">
              <a:solidFill>
                <a:srgbClr val="000000"/>
              </a:solidFill>
              <a:latin typeface="Open Sans"/>
            </a:endParaRPr>
          </a:p>
          <a:p>
            <a:pPr algn="ctr">
              <a:lnSpc>
                <a:spcPct val="150000"/>
              </a:lnSpc>
            </a:pPr>
            <a:endParaRPr lang="en-US" sz="1400" dirty="0">
              <a:solidFill>
                <a:srgbClr val="000000"/>
              </a:solidFill>
              <a:latin typeface="Open Sans"/>
            </a:endParaRPr>
          </a:p>
          <a:p>
            <a:pPr>
              <a:lnSpc>
                <a:spcPct val="150000"/>
              </a:lnSpc>
            </a:pPr>
            <a:endParaRPr lang="en-US" sz="1200" dirty="0">
              <a:solidFill>
                <a:srgbClr val="000000"/>
              </a:solidFill>
              <a:latin typeface="Open Sans"/>
            </a:endParaRPr>
          </a:p>
          <a:p>
            <a:pPr>
              <a:lnSpc>
                <a:spcPct val="150000"/>
              </a:lnSpc>
            </a:pPr>
            <a:endParaRPr lang="en-US" sz="1600" b="1" dirty="0">
              <a:solidFill>
                <a:srgbClr val="000000"/>
              </a:solidFill>
              <a:latin typeface="Open Sans"/>
            </a:endParaRPr>
          </a:p>
          <a:p>
            <a:pPr algn="ctr">
              <a:lnSpc>
                <a:spcPts val="2940"/>
              </a:lnSpc>
            </a:pPr>
            <a:endParaRPr lang="en-US" sz="1600" dirty="0">
              <a:solidFill>
                <a:srgbClr val="000000"/>
              </a:solidFill>
              <a:latin typeface="Open Sans"/>
            </a:endParaRPr>
          </a:p>
        </p:txBody>
      </p:sp>
      <p:sp>
        <p:nvSpPr>
          <p:cNvPr id="26" name="TextBox 26"/>
          <p:cNvSpPr txBox="1"/>
          <p:nvPr/>
        </p:nvSpPr>
        <p:spPr>
          <a:xfrm>
            <a:off x="7910370" y="1999803"/>
            <a:ext cx="2502503" cy="2928559"/>
          </a:xfrm>
          <a:prstGeom prst="rect">
            <a:avLst/>
          </a:prstGeom>
        </p:spPr>
        <p:txBody>
          <a:bodyPr lIns="0" tIns="0" rIns="0" bIns="0" rtlCol="0" anchor="t">
            <a:spAutoFit/>
          </a:bodyPr>
          <a:lstStyle/>
          <a:p>
            <a:pPr algn="ctr">
              <a:lnSpc>
                <a:spcPts val="2940"/>
              </a:lnSpc>
            </a:pPr>
            <a:r>
              <a:rPr lang="en-US" sz="1400" dirty="0">
                <a:solidFill>
                  <a:srgbClr val="000000"/>
                </a:solidFill>
                <a:latin typeface="Open Sans"/>
              </a:rPr>
              <a:t>In Term 1 we will be learning about number and place value. We will be thinking about partitioning numbers and using number lines. </a:t>
            </a:r>
          </a:p>
          <a:p>
            <a:pPr algn="ctr">
              <a:lnSpc>
                <a:spcPts val="2940"/>
              </a:lnSpc>
            </a:pPr>
            <a:r>
              <a:rPr lang="en-US" sz="1400" dirty="0">
                <a:solidFill>
                  <a:srgbClr val="000000"/>
                </a:solidFill>
                <a:latin typeface="Open Sans"/>
              </a:rPr>
              <a:t>We will then be moving on to addition and subtraction,  including number bonds. </a:t>
            </a:r>
          </a:p>
        </p:txBody>
      </p:sp>
      <p:sp>
        <p:nvSpPr>
          <p:cNvPr id="27" name="TextBox 27"/>
          <p:cNvSpPr txBox="1"/>
          <p:nvPr/>
        </p:nvSpPr>
        <p:spPr>
          <a:xfrm>
            <a:off x="9075636" y="5745782"/>
            <a:ext cx="1017423" cy="701617"/>
          </a:xfrm>
          <a:prstGeom prst="rect">
            <a:avLst/>
          </a:prstGeom>
        </p:spPr>
        <p:txBody>
          <a:bodyPr lIns="0" tIns="0" rIns="0" bIns="0" rtlCol="0" anchor="t">
            <a:spAutoFit/>
          </a:bodyPr>
          <a:lstStyle/>
          <a:p>
            <a:pPr algn="ctr">
              <a:lnSpc>
                <a:spcPts val="2898"/>
              </a:lnSpc>
            </a:pPr>
            <a:r>
              <a:rPr lang="en-US" sz="2070">
                <a:solidFill>
                  <a:srgbClr val="FFFFFF"/>
                </a:solidFill>
                <a:latin typeface="Open Sans Bold"/>
              </a:rPr>
              <a:t>Term 1 texts </a:t>
            </a:r>
          </a:p>
        </p:txBody>
      </p:sp>
      <p:pic>
        <p:nvPicPr>
          <p:cNvPr id="28" name="Picture 28"/>
          <p:cNvPicPr>
            <a:picLocks noChangeAspect="1"/>
          </p:cNvPicPr>
          <p:nvPr/>
        </p:nvPicPr>
        <p:blipFill>
          <a:blip r:embed="rId13"/>
          <a:srcRect l="6431" r="2814"/>
          <a:stretch>
            <a:fillRect/>
          </a:stretch>
        </p:blipFill>
        <p:spPr>
          <a:xfrm>
            <a:off x="-29377" y="5205391"/>
            <a:ext cx="5168541" cy="2363362"/>
          </a:xfrm>
          <a:prstGeom prst="rect">
            <a:avLst/>
          </a:prstGeom>
        </p:spPr>
      </p:pic>
      <p:sp>
        <p:nvSpPr>
          <p:cNvPr id="29" name="AutoShape 4" descr="Can I Build Another Me? | Shinsuke Yoshitake | | Childrens Book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3" name="Picture 6">
            <a:extLst>
              <a:ext uri="{FF2B5EF4-FFF2-40B4-BE49-F238E27FC236}">
                <a16:creationId xmlns:a16="http://schemas.microsoft.com/office/drawing/2014/main" id="{BCE48A8F-CE1A-4EFB-AB01-A02308A5FB69}"/>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791418" y="1236056"/>
            <a:ext cx="2138217" cy="542573"/>
          </a:xfrm>
          <a:prstGeom prst="rect">
            <a:avLst/>
          </a:prstGeom>
        </p:spPr>
      </p:pic>
      <p:sp>
        <p:nvSpPr>
          <p:cNvPr id="34" name="TextBox 23">
            <a:extLst>
              <a:ext uri="{FF2B5EF4-FFF2-40B4-BE49-F238E27FC236}">
                <a16:creationId xmlns:a16="http://schemas.microsoft.com/office/drawing/2014/main" id="{821098AC-BB2E-407C-AB3E-3535C0CE4B02}"/>
              </a:ext>
            </a:extLst>
          </p:cNvPr>
          <p:cNvSpPr txBox="1"/>
          <p:nvPr/>
        </p:nvSpPr>
        <p:spPr>
          <a:xfrm>
            <a:off x="1065861" y="1384039"/>
            <a:ext cx="1654522"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KEY MESSAGES</a:t>
            </a:r>
          </a:p>
        </p:txBody>
      </p:sp>
      <p:pic>
        <p:nvPicPr>
          <p:cNvPr id="1026" name="Picture 2" descr="Little Red: Amazon.co.uk: Woollvin ...">
            <a:extLst>
              <a:ext uri="{FF2B5EF4-FFF2-40B4-BE49-F238E27FC236}">
                <a16:creationId xmlns:a16="http://schemas.microsoft.com/office/drawing/2014/main" id="{8063CFF8-D9AC-4081-B5BC-F36D020D1D0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004541" y="5586554"/>
            <a:ext cx="1585525" cy="155060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ansel and Gretel by Bethan Woollvin ...">
            <a:extLst>
              <a:ext uri="{FF2B5EF4-FFF2-40B4-BE49-F238E27FC236}">
                <a16:creationId xmlns:a16="http://schemas.microsoft.com/office/drawing/2014/main" id="{2AF6C232-E117-4DFE-991C-5FE2A3CAA580}"/>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797933" y="5198165"/>
            <a:ext cx="1585525" cy="159260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2770" t="4032" r="6764" b="84"/>
          <a:stretch>
            <a:fillRect/>
          </a:stretch>
        </p:blipFill>
        <p:spPr>
          <a:xfrm>
            <a:off x="0" y="0"/>
            <a:ext cx="10693400" cy="7556500"/>
          </a:xfrm>
          <a:prstGeom prst="rect">
            <a:avLst/>
          </a:prstGeom>
        </p:spPr>
      </p:pic>
      <p:pic>
        <p:nvPicPr>
          <p:cNvPr id="3" name="Picture 3"/>
          <p:cNvPicPr>
            <a:picLocks noChangeAspect="1"/>
          </p:cNvPicPr>
          <p:nvPr/>
        </p:nvPicPr>
        <p:blipFill>
          <a:blip r:embed="rId3"/>
          <a:srcRect l="5044" r="5044"/>
          <a:stretch>
            <a:fillRect/>
          </a:stretch>
        </p:blipFill>
        <p:spPr>
          <a:xfrm>
            <a:off x="-68700" y="4399647"/>
            <a:ext cx="5346000" cy="3195878"/>
          </a:xfrm>
          <a:prstGeom prst="rect">
            <a:avLst/>
          </a:prstGeom>
        </p:spPr>
      </p:pic>
      <p:pic>
        <p:nvPicPr>
          <p:cNvPr id="4" name="Picture 4"/>
          <p:cNvPicPr>
            <a:picLocks noChangeAspect="1"/>
          </p:cNvPicPr>
          <p:nvPr/>
        </p:nvPicPr>
        <p:blipFill>
          <a:blip r:embed="rId4"/>
          <a:srcRect/>
          <a:stretch>
            <a:fillRect/>
          </a:stretch>
        </p:blipFill>
        <p:spPr>
          <a:xfrm>
            <a:off x="8862611" y="70221"/>
            <a:ext cx="1829389" cy="1371558"/>
          </a:xfrm>
          <a:prstGeom prst="rect">
            <a:avLst/>
          </a:prstGeom>
        </p:spPr>
      </p:pic>
      <p:pic>
        <p:nvPicPr>
          <p:cNvPr id="5" name="Picture 5"/>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0" y="131439"/>
            <a:ext cx="5452927" cy="939945"/>
          </a:xfrm>
          <a:prstGeom prst="rect">
            <a:avLst/>
          </a:prstGeom>
        </p:spPr>
      </p:pic>
      <p:pic>
        <p:nvPicPr>
          <p:cNvPr id="6" name="Picture 6"/>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31208" y="1307475"/>
            <a:ext cx="2531648" cy="2885811"/>
          </a:xfrm>
          <a:prstGeom prst="rect">
            <a:avLst/>
          </a:prstGeom>
        </p:spPr>
      </p:pic>
      <p:pic>
        <p:nvPicPr>
          <p:cNvPr id="7" name="Picture 7"/>
          <p:cNvPicPr>
            <a:picLocks noChangeAspect="1"/>
          </p:cNvPicPr>
          <p:nvPr/>
        </p:nvPicPr>
        <p:blipFill>
          <a:blip r:embed="rId9"/>
          <a:srcRect l="5557" r="11950" b="18190"/>
          <a:stretch>
            <a:fillRect/>
          </a:stretch>
        </p:blipFill>
        <p:spPr>
          <a:xfrm>
            <a:off x="2934391" y="1468419"/>
            <a:ext cx="2885509" cy="2525379"/>
          </a:xfrm>
          <a:prstGeom prst="rect">
            <a:avLst/>
          </a:prstGeom>
        </p:spPr>
      </p:pic>
      <p:pic>
        <p:nvPicPr>
          <p:cNvPr id="8" name="Picture 8"/>
          <p:cNvPicPr>
            <a:picLocks noChangeAspect="1"/>
          </p:cNvPicPr>
          <p:nvPr/>
        </p:nvPicPr>
        <p:blipFill>
          <a:blip r:embed="rId10"/>
          <a:srcRect l="5996" r="5996" b="14519"/>
          <a:stretch>
            <a:fillRect/>
          </a:stretch>
        </p:blipFill>
        <p:spPr>
          <a:xfrm>
            <a:off x="5853936" y="428536"/>
            <a:ext cx="3305240" cy="1867726"/>
          </a:xfrm>
          <a:prstGeom prst="rect">
            <a:avLst/>
          </a:prstGeom>
        </p:spPr>
      </p:pic>
      <p:sp>
        <p:nvSpPr>
          <p:cNvPr id="9" name="TextBox 9"/>
          <p:cNvSpPr txBox="1"/>
          <p:nvPr/>
        </p:nvSpPr>
        <p:spPr>
          <a:xfrm>
            <a:off x="1148477" y="302786"/>
            <a:ext cx="3288655" cy="389255"/>
          </a:xfrm>
          <a:prstGeom prst="rect">
            <a:avLst/>
          </a:prstGeom>
        </p:spPr>
        <p:txBody>
          <a:bodyPr lIns="0" tIns="0" rIns="0" bIns="0" rtlCol="0" anchor="t">
            <a:spAutoFit/>
          </a:bodyPr>
          <a:lstStyle/>
          <a:p>
            <a:pPr algn="ctr">
              <a:lnSpc>
                <a:spcPts val="3220"/>
              </a:lnSpc>
            </a:pPr>
            <a:r>
              <a:rPr lang="en-US" sz="2300">
                <a:solidFill>
                  <a:srgbClr val="000000"/>
                </a:solidFill>
                <a:latin typeface="Open Sans Bold"/>
              </a:rPr>
              <a:t>Year 1 Autumn Term 1</a:t>
            </a:r>
          </a:p>
        </p:txBody>
      </p:sp>
      <p:pic>
        <p:nvPicPr>
          <p:cNvPr id="11" name="Picture 11"/>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438393" y="1132499"/>
            <a:ext cx="2138217" cy="542573"/>
          </a:xfrm>
          <a:prstGeom prst="rect">
            <a:avLst/>
          </a:prstGeom>
        </p:spPr>
      </p:pic>
      <p:sp>
        <p:nvSpPr>
          <p:cNvPr id="12" name="TextBox 12"/>
          <p:cNvSpPr txBox="1"/>
          <p:nvPr/>
        </p:nvSpPr>
        <p:spPr>
          <a:xfrm>
            <a:off x="1210061" y="1239269"/>
            <a:ext cx="1384013" cy="300082"/>
          </a:xfrm>
          <a:prstGeom prst="rect">
            <a:avLst/>
          </a:prstGeom>
        </p:spPr>
        <p:txBody>
          <a:bodyPr wrap="square" lIns="0" tIns="0" rIns="0" bIns="0" rtlCol="0" anchor="t">
            <a:spAutoFit/>
          </a:bodyPr>
          <a:lstStyle/>
          <a:p>
            <a:pPr algn="ctr">
              <a:lnSpc>
                <a:spcPts val="2520"/>
              </a:lnSpc>
            </a:pPr>
            <a:endParaRPr lang="en-US" sz="1800" dirty="0">
              <a:solidFill>
                <a:srgbClr val="000000"/>
              </a:solidFill>
              <a:latin typeface="Open Sans Bold"/>
            </a:endParaRPr>
          </a:p>
        </p:txBody>
      </p:sp>
      <p:pic>
        <p:nvPicPr>
          <p:cNvPr id="13" name="Picture 13"/>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3434556" y="1231313"/>
            <a:ext cx="2138217" cy="542573"/>
          </a:xfrm>
          <a:prstGeom prst="rect">
            <a:avLst/>
          </a:prstGeom>
        </p:spPr>
      </p:pic>
      <p:sp>
        <p:nvSpPr>
          <p:cNvPr id="14" name="TextBox 14"/>
          <p:cNvSpPr txBox="1"/>
          <p:nvPr/>
        </p:nvSpPr>
        <p:spPr>
          <a:xfrm>
            <a:off x="3910628" y="1327708"/>
            <a:ext cx="1201043"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PSHE &amp; RE </a:t>
            </a:r>
          </a:p>
        </p:txBody>
      </p:sp>
      <p:pic>
        <p:nvPicPr>
          <p:cNvPr id="15" name="Picture 15"/>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6036574" y="97446"/>
            <a:ext cx="3113807" cy="485885"/>
          </a:xfrm>
          <a:prstGeom prst="rect">
            <a:avLst/>
          </a:prstGeom>
        </p:spPr>
      </p:pic>
      <p:sp>
        <p:nvSpPr>
          <p:cNvPr id="16" name="TextBox 16"/>
          <p:cNvSpPr txBox="1"/>
          <p:nvPr/>
        </p:nvSpPr>
        <p:spPr>
          <a:xfrm>
            <a:off x="108094" y="1231833"/>
            <a:ext cx="2823212"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GEOGRAPHY</a:t>
            </a:r>
          </a:p>
        </p:txBody>
      </p:sp>
      <p:pic>
        <p:nvPicPr>
          <p:cNvPr id="17" name="Picture 17"/>
          <p:cNvPicPr>
            <a:picLocks noChangeAspect="1"/>
          </p:cNvPicPr>
          <p:nvPr/>
        </p:nvPicPr>
        <p:blipFill>
          <a:blip r:embed="rId9"/>
          <a:srcRect l="5557" r="24327" b="18190"/>
          <a:stretch>
            <a:fillRect/>
          </a:stretch>
        </p:blipFill>
        <p:spPr>
          <a:xfrm>
            <a:off x="8358118" y="3091521"/>
            <a:ext cx="2241292" cy="3296637"/>
          </a:xfrm>
          <a:prstGeom prst="rect">
            <a:avLst/>
          </a:prstGeom>
        </p:spPr>
      </p:pic>
      <p:pic>
        <p:nvPicPr>
          <p:cNvPr id="18" name="Picture 18"/>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8365185" y="2746971"/>
            <a:ext cx="2138217" cy="947684"/>
          </a:xfrm>
          <a:prstGeom prst="rect">
            <a:avLst/>
          </a:prstGeom>
        </p:spPr>
      </p:pic>
      <p:sp>
        <p:nvSpPr>
          <p:cNvPr id="20" name="TextBox 20"/>
          <p:cNvSpPr txBox="1"/>
          <p:nvPr/>
        </p:nvSpPr>
        <p:spPr>
          <a:xfrm>
            <a:off x="5554800" y="4628405"/>
            <a:ext cx="1951756" cy="356235"/>
          </a:xfrm>
          <a:prstGeom prst="rect">
            <a:avLst/>
          </a:prstGeom>
        </p:spPr>
        <p:txBody>
          <a:bodyPr lIns="0" tIns="0" rIns="0" bIns="0" rtlCol="0" anchor="t">
            <a:spAutoFit/>
          </a:bodyPr>
          <a:lstStyle/>
          <a:p>
            <a:pPr algn="ctr">
              <a:lnSpc>
                <a:spcPts val="2940"/>
              </a:lnSpc>
            </a:pPr>
            <a:r>
              <a:rPr lang="en-US" sz="2100" dirty="0">
                <a:solidFill>
                  <a:srgbClr val="000000"/>
                </a:solidFill>
                <a:latin typeface="Open Sans"/>
              </a:rPr>
              <a:t>Add here  </a:t>
            </a:r>
          </a:p>
        </p:txBody>
      </p:sp>
      <p:sp>
        <p:nvSpPr>
          <p:cNvPr id="21" name="TextBox 21"/>
          <p:cNvSpPr txBox="1"/>
          <p:nvPr/>
        </p:nvSpPr>
        <p:spPr>
          <a:xfrm>
            <a:off x="151725" y="1770825"/>
            <a:ext cx="2502414" cy="2154436"/>
          </a:xfrm>
          <a:prstGeom prst="rect">
            <a:avLst/>
          </a:prstGeom>
        </p:spPr>
        <p:txBody>
          <a:bodyPr wrap="square" lIns="0" tIns="0" rIns="0" bIns="0" rtlCol="0" anchor="t">
            <a:spAutoFit/>
          </a:bodyPr>
          <a:lstStyle/>
          <a:p>
            <a:pPr algn="ctr"/>
            <a:r>
              <a:rPr lang="en-US" sz="1400" dirty="0">
                <a:solidFill>
                  <a:srgbClr val="000000"/>
                </a:solidFill>
                <a:latin typeface="Open Sans"/>
              </a:rPr>
              <a:t>In Geography, we will begin the term by learning about the 7 continents and what makes them unique, moving on to the 5 oceans. We will be learning some catchy songs to help us remember them!</a:t>
            </a:r>
          </a:p>
          <a:p>
            <a:pPr algn="ctr"/>
            <a:r>
              <a:rPr lang="en-US" sz="1400" dirty="0">
                <a:solidFill>
                  <a:srgbClr val="000000"/>
                </a:solidFill>
                <a:latin typeface="Open Sans"/>
              </a:rPr>
              <a:t>Towards the end of term we will be learning about the United Kingdom.</a:t>
            </a:r>
          </a:p>
        </p:txBody>
      </p:sp>
      <p:sp>
        <p:nvSpPr>
          <p:cNvPr id="22" name="TextBox 22"/>
          <p:cNvSpPr txBox="1"/>
          <p:nvPr/>
        </p:nvSpPr>
        <p:spPr>
          <a:xfrm>
            <a:off x="6593495" y="783877"/>
            <a:ext cx="1951756" cy="1440972"/>
          </a:xfrm>
          <a:prstGeom prst="rect">
            <a:avLst/>
          </a:prstGeom>
        </p:spPr>
        <p:txBody>
          <a:bodyPr lIns="0" tIns="0" rIns="0" bIns="0" rtlCol="0" anchor="t">
            <a:spAutoFit/>
          </a:bodyPr>
          <a:lstStyle/>
          <a:p>
            <a:pPr algn="ctr">
              <a:lnSpc>
                <a:spcPts val="2940"/>
              </a:lnSpc>
            </a:pPr>
            <a:endParaRPr lang="en-US" sz="1400" dirty="0">
              <a:solidFill>
                <a:srgbClr val="000000"/>
              </a:solidFill>
              <a:latin typeface="Open Sans"/>
            </a:endParaRPr>
          </a:p>
          <a:p>
            <a:pPr algn="ctr">
              <a:lnSpc>
                <a:spcPts val="2940"/>
              </a:lnSpc>
            </a:pPr>
            <a:endParaRPr lang="en-US" sz="1400" dirty="0">
              <a:solidFill>
                <a:srgbClr val="000000"/>
              </a:solidFill>
              <a:latin typeface="Open Sans"/>
            </a:endParaRPr>
          </a:p>
          <a:p>
            <a:pPr algn="ctr">
              <a:lnSpc>
                <a:spcPts val="2940"/>
              </a:lnSpc>
            </a:pPr>
            <a:endParaRPr lang="en-US" sz="1400" dirty="0">
              <a:solidFill>
                <a:srgbClr val="000000"/>
              </a:solidFill>
              <a:latin typeface="Open Sans"/>
            </a:endParaRPr>
          </a:p>
          <a:p>
            <a:pPr algn="ctr">
              <a:lnSpc>
                <a:spcPts val="2940"/>
              </a:lnSpc>
            </a:pPr>
            <a:endParaRPr lang="en-US" sz="1400" b="1" u="sng" dirty="0">
              <a:solidFill>
                <a:srgbClr val="000000"/>
              </a:solidFill>
              <a:latin typeface="Open Sans"/>
            </a:endParaRPr>
          </a:p>
        </p:txBody>
      </p:sp>
      <p:pic>
        <p:nvPicPr>
          <p:cNvPr id="24" name="Picture 24"/>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5959630" y="5759988"/>
            <a:ext cx="2138217" cy="542573"/>
          </a:xfrm>
          <a:prstGeom prst="rect">
            <a:avLst/>
          </a:prstGeom>
        </p:spPr>
      </p:pic>
      <p:sp>
        <p:nvSpPr>
          <p:cNvPr id="25" name="TextBox 25"/>
          <p:cNvSpPr txBox="1"/>
          <p:nvPr/>
        </p:nvSpPr>
        <p:spPr>
          <a:xfrm>
            <a:off x="6514062" y="5834828"/>
            <a:ext cx="795040"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MUSIC </a:t>
            </a:r>
          </a:p>
        </p:txBody>
      </p:sp>
      <p:pic>
        <p:nvPicPr>
          <p:cNvPr id="27" name="Picture 27"/>
          <p:cNvPicPr>
            <a:picLocks noChangeAspect="1"/>
          </p:cNvPicPr>
          <p:nvPr/>
        </p:nvPicPr>
        <p:blipFill>
          <a:blip r:embed="rId10"/>
          <a:srcRect l="5996" r="5996" b="14519"/>
          <a:stretch>
            <a:fillRect/>
          </a:stretch>
        </p:blipFill>
        <p:spPr>
          <a:xfrm>
            <a:off x="447122" y="4702447"/>
            <a:ext cx="2666076" cy="1867726"/>
          </a:xfrm>
          <a:prstGeom prst="rect">
            <a:avLst/>
          </a:prstGeom>
        </p:spPr>
      </p:pic>
      <p:pic>
        <p:nvPicPr>
          <p:cNvPr id="28" name="Picture 28"/>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127399" y="4329632"/>
            <a:ext cx="2562856" cy="542573"/>
          </a:xfrm>
          <a:prstGeom prst="rect">
            <a:avLst/>
          </a:prstGeom>
        </p:spPr>
      </p:pic>
      <p:sp>
        <p:nvSpPr>
          <p:cNvPr id="29" name="TextBox 29"/>
          <p:cNvSpPr txBox="1"/>
          <p:nvPr/>
        </p:nvSpPr>
        <p:spPr>
          <a:xfrm>
            <a:off x="6370714" y="160432"/>
            <a:ext cx="2445526"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HOME LEARNING</a:t>
            </a:r>
            <a:endParaRPr lang="en-US" sz="1800" dirty="0">
              <a:solidFill>
                <a:srgbClr val="000000"/>
              </a:solidFill>
              <a:latin typeface="Open Sans Bold"/>
            </a:endParaRPr>
          </a:p>
        </p:txBody>
      </p:sp>
      <p:pic>
        <p:nvPicPr>
          <p:cNvPr id="30" name="Picture 30"/>
          <p:cNvPicPr>
            <a:picLocks noChangeAspect="1"/>
          </p:cNvPicPr>
          <p:nvPr/>
        </p:nvPicPr>
        <p:blipFill>
          <a:blip r:embed="rId9"/>
          <a:srcRect l="8624" r="30543" b="18158"/>
          <a:stretch>
            <a:fillRect/>
          </a:stretch>
        </p:blipFill>
        <p:spPr>
          <a:xfrm>
            <a:off x="5973449" y="2542018"/>
            <a:ext cx="2228107" cy="2970228"/>
          </a:xfrm>
          <a:prstGeom prst="rect">
            <a:avLst/>
          </a:prstGeom>
        </p:spPr>
      </p:pic>
      <p:pic>
        <p:nvPicPr>
          <p:cNvPr id="31" name="Picture 31"/>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6015734" y="2520450"/>
            <a:ext cx="2192783" cy="645494"/>
          </a:xfrm>
          <a:prstGeom prst="rect">
            <a:avLst/>
          </a:prstGeom>
        </p:spPr>
      </p:pic>
      <p:sp>
        <p:nvSpPr>
          <p:cNvPr id="32" name="TextBox 32"/>
          <p:cNvSpPr txBox="1"/>
          <p:nvPr/>
        </p:nvSpPr>
        <p:spPr>
          <a:xfrm>
            <a:off x="876988" y="4390747"/>
            <a:ext cx="1119102" cy="320601"/>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SCIENCE</a:t>
            </a:r>
          </a:p>
        </p:txBody>
      </p:sp>
      <p:pic>
        <p:nvPicPr>
          <p:cNvPr id="33" name="Picture 33"/>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2900165" y="4735658"/>
            <a:ext cx="2562681" cy="2401563"/>
          </a:xfrm>
          <a:prstGeom prst="rect">
            <a:avLst/>
          </a:prstGeom>
        </p:spPr>
      </p:pic>
      <p:pic>
        <p:nvPicPr>
          <p:cNvPr id="34" name="Picture 34"/>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2817654" y="4216796"/>
            <a:ext cx="2812100" cy="713571"/>
          </a:xfrm>
          <a:prstGeom prst="rect">
            <a:avLst/>
          </a:prstGeom>
        </p:spPr>
      </p:pic>
      <p:sp>
        <p:nvSpPr>
          <p:cNvPr id="35" name="TextBox 35"/>
          <p:cNvSpPr txBox="1"/>
          <p:nvPr/>
        </p:nvSpPr>
        <p:spPr>
          <a:xfrm>
            <a:off x="2918563" y="4421809"/>
            <a:ext cx="2530859"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COMPUTING</a:t>
            </a:r>
          </a:p>
        </p:txBody>
      </p:sp>
      <p:pic>
        <p:nvPicPr>
          <p:cNvPr id="36" name="Picture 36"/>
          <p:cNvPicPr>
            <a:picLocks noChangeAspect="1"/>
          </p:cNvPicPr>
          <p:nvPr/>
        </p:nvPicPr>
        <p:blipFill>
          <a:blip r:embed="rId13"/>
          <a:srcRect l="10978" r="5044" b="4768"/>
          <a:stretch>
            <a:fillRect/>
          </a:stretch>
        </p:blipFill>
        <p:spPr>
          <a:xfrm>
            <a:off x="5516323" y="4193287"/>
            <a:ext cx="5182978" cy="3333821"/>
          </a:xfrm>
          <a:prstGeom prst="rect">
            <a:avLst/>
          </a:prstGeom>
        </p:spPr>
      </p:pic>
      <p:pic>
        <p:nvPicPr>
          <p:cNvPr id="37" name="Picture 37"/>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5400659" y="6134116"/>
            <a:ext cx="2926890" cy="1410565"/>
          </a:xfrm>
          <a:prstGeom prst="rect">
            <a:avLst/>
          </a:prstGeom>
        </p:spPr>
      </p:pic>
      <p:sp>
        <p:nvSpPr>
          <p:cNvPr id="38" name="TextBox 20"/>
          <p:cNvSpPr txBox="1"/>
          <p:nvPr/>
        </p:nvSpPr>
        <p:spPr>
          <a:xfrm>
            <a:off x="3273520" y="4912503"/>
            <a:ext cx="1951756" cy="2184765"/>
          </a:xfrm>
          <a:prstGeom prst="rect">
            <a:avLst/>
          </a:prstGeom>
        </p:spPr>
        <p:txBody>
          <a:bodyPr lIns="0" tIns="0" rIns="0" bIns="0" rtlCol="0" anchor="t">
            <a:spAutoFit/>
          </a:bodyPr>
          <a:lstStyle/>
          <a:p>
            <a:pPr algn="ctr">
              <a:lnSpc>
                <a:spcPts val="2940"/>
              </a:lnSpc>
            </a:pPr>
            <a:r>
              <a:rPr lang="en-US" sz="1400" dirty="0">
                <a:solidFill>
                  <a:srgbClr val="000000"/>
                </a:solidFill>
                <a:latin typeface="Open Sans"/>
              </a:rPr>
              <a:t>In computing this term we will be thinking about how Information Technology is used at home, school and in the wider world. </a:t>
            </a:r>
          </a:p>
        </p:txBody>
      </p:sp>
      <p:sp>
        <p:nvSpPr>
          <p:cNvPr id="39" name="TextBox 20"/>
          <p:cNvSpPr txBox="1"/>
          <p:nvPr/>
        </p:nvSpPr>
        <p:spPr>
          <a:xfrm>
            <a:off x="2981193" y="1914597"/>
            <a:ext cx="2865461" cy="1812869"/>
          </a:xfrm>
          <a:prstGeom prst="rect">
            <a:avLst/>
          </a:prstGeom>
        </p:spPr>
        <p:txBody>
          <a:bodyPr wrap="square" lIns="0" tIns="0" rIns="0" bIns="0" rtlCol="0" anchor="t">
            <a:spAutoFit/>
          </a:bodyPr>
          <a:lstStyle/>
          <a:p>
            <a:pPr>
              <a:lnSpc>
                <a:spcPts val="2940"/>
              </a:lnSpc>
            </a:pPr>
            <a:r>
              <a:rPr lang="en-US" sz="1400" dirty="0">
                <a:solidFill>
                  <a:srgbClr val="000000"/>
                </a:solidFill>
                <a:latin typeface="Open Sans"/>
              </a:rPr>
              <a:t>In RE we will begin thinking about what we can learn from sacred books such as the Bible.</a:t>
            </a:r>
          </a:p>
          <a:p>
            <a:pPr>
              <a:lnSpc>
                <a:spcPts val="2940"/>
              </a:lnSpc>
            </a:pPr>
            <a:r>
              <a:rPr lang="en-US" sz="1400" dirty="0">
                <a:solidFill>
                  <a:srgbClr val="000000"/>
                </a:solidFill>
                <a:latin typeface="Open Sans"/>
              </a:rPr>
              <a:t>For PSHE, we will look at different topics that link with safety.</a:t>
            </a:r>
          </a:p>
        </p:txBody>
      </p:sp>
      <p:sp>
        <p:nvSpPr>
          <p:cNvPr id="40" name="TextBox 20"/>
          <p:cNvSpPr txBox="1"/>
          <p:nvPr/>
        </p:nvSpPr>
        <p:spPr>
          <a:xfrm>
            <a:off x="420809" y="4994830"/>
            <a:ext cx="2271813" cy="2184765"/>
          </a:xfrm>
          <a:prstGeom prst="rect">
            <a:avLst/>
          </a:prstGeom>
        </p:spPr>
        <p:txBody>
          <a:bodyPr wrap="square" lIns="0" tIns="0" rIns="0" bIns="0" rtlCol="0" anchor="t">
            <a:spAutoFit/>
          </a:bodyPr>
          <a:lstStyle/>
          <a:p>
            <a:pPr algn="ctr">
              <a:lnSpc>
                <a:spcPts val="2940"/>
              </a:lnSpc>
            </a:pPr>
            <a:r>
              <a:rPr lang="en-GB" sz="1400" dirty="0">
                <a:solidFill>
                  <a:srgbClr val="000000"/>
                </a:solidFill>
                <a:latin typeface="Open Sans" panose="020B0604020202020204" charset="0"/>
                <a:ea typeface="Open Sans" panose="020B0604020202020204" charset="0"/>
                <a:cs typeface="Open Sans" panose="020B0604020202020204" charset="0"/>
              </a:rPr>
              <a:t>Science for this term will be all about habitats! We will think about the habitats in which different animals live.</a:t>
            </a:r>
            <a:endParaRPr lang="en-GB" dirty="0"/>
          </a:p>
          <a:p>
            <a:pPr>
              <a:lnSpc>
                <a:spcPts val="2940"/>
              </a:lnSpc>
            </a:pPr>
            <a:endParaRPr lang="en-US" sz="1400" dirty="0">
              <a:solidFill>
                <a:srgbClr val="000000"/>
              </a:solidFill>
              <a:latin typeface="Open Sans"/>
            </a:endParaRPr>
          </a:p>
        </p:txBody>
      </p:sp>
      <p:sp>
        <p:nvSpPr>
          <p:cNvPr id="43" name="TextBox 42">
            <a:extLst>
              <a:ext uri="{FF2B5EF4-FFF2-40B4-BE49-F238E27FC236}">
                <a16:creationId xmlns:a16="http://schemas.microsoft.com/office/drawing/2014/main" id="{5E53A25F-6EEC-4C23-8027-2D207899BE53}"/>
              </a:ext>
            </a:extLst>
          </p:cNvPr>
          <p:cNvSpPr txBox="1"/>
          <p:nvPr/>
        </p:nvSpPr>
        <p:spPr>
          <a:xfrm>
            <a:off x="5819900" y="6111287"/>
            <a:ext cx="2670626" cy="1350563"/>
          </a:xfrm>
          <a:prstGeom prst="rect">
            <a:avLst/>
          </a:prstGeom>
          <a:noFill/>
        </p:spPr>
        <p:txBody>
          <a:bodyPr wrap="square" rtlCol="0">
            <a:spAutoFit/>
          </a:bodyPr>
          <a:lstStyle/>
          <a:p>
            <a:pPr>
              <a:lnSpc>
                <a:spcPct val="150000"/>
              </a:lnSpc>
            </a:pPr>
            <a:r>
              <a:rPr lang="en-US" sz="1400" dirty="0">
                <a:solidFill>
                  <a:srgbClr val="000000"/>
                </a:solidFill>
                <a:latin typeface="Open Sans"/>
              </a:rPr>
              <a:t>In music we will be learning to play the glockenspiel, listening to music and singing.</a:t>
            </a:r>
          </a:p>
        </p:txBody>
      </p:sp>
      <p:sp>
        <p:nvSpPr>
          <p:cNvPr id="44" name="TextBox 20">
            <a:extLst>
              <a:ext uri="{FF2B5EF4-FFF2-40B4-BE49-F238E27FC236}">
                <a16:creationId xmlns:a16="http://schemas.microsoft.com/office/drawing/2014/main" id="{EE759A86-BB7A-4789-9D58-4A85D784E954}"/>
              </a:ext>
            </a:extLst>
          </p:cNvPr>
          <p:cNvSpPr txBox="1"/>
          <p:nvPr/>
        </p:nvSpPr>
        <p:spPr>
          <a:xfrm>
            <a:off x="3193845" y="5113218"/>
            <a:ext cx="1951756" cy="710451"/>
          </a:xfrm>
          <a:prstGeom prst="rect">
            <a:avLst/>
          </a:prstGeom>
        </p:spPr>
        <p:txBody>
          <a:bodyPr lIns="0" tIns="0" rIns="0" bIns="0" rtlCol="0" anchor="t">
            <a:spAutoFit/>
          </a:bodyPr>
          <a:lstStyle/>
          <a:p>
            <a:pPr>
              <a:lnSpc>
                <a:spcPts val="2940"/>
              </a:lnSpc>
            </a:pPr>
            <a:endParaRPr lang="en-US" sz="1400" dirty="0">
              <a:solidFill>
                <a:srgbClr val="000000"/>
              </a:solidFill>
              <a:latin typeface="Open Sans"/>
            </a:endParaRPr>
          </a:p>
          <a:p>
            <a:pPr>
              <a:lnSpc>
                <a:spcPts val="2940"/>
              </a:lnSpc>
            </a:pPr>
            <a:endParaRPr lang="en-US" dirty="0">
              <a:solidFill>
                <a:srgbClr val="000000"/>
              </a:solidFill>
              <a:latin typeface="Open Sans"/>
            </a:endParaRPr>
          </a:p>
        </p:txBody>
      </p:sp>
      <p:sp>
        <p:nvSpPr>
          <p:cNvPr id="26" name="TextBox 25">
            <a:extLst>
              <a:ext uri="{FF2B5EF4-FFF2-40B4-BE49-F238E27FC236}">
                <a16:creationId xmlns:a16="http://schemas.microsoft.com/office/drawing/2014/main" id="{0A762BB6-13B0-456C-887B-310FBE7860D3}"/>
              </a:ext>
            </a:extLst>
          </p:cNvPr>
          <p:cNvSpPr txBox="1"/>
          <p:nvPr/>
        </p:nvSpPr>
        <p:spPr>
          <a:xfrm>
            <a:off x="0" y="1675072"/>
            <a:ext cx="2659338" cy="369332"/>
          </a:xfrm>
          <a:prstGeom prst="rect">
            <a:avLst/>
          </a:prstGeom>
          <a:noFill/>
        </p:spPr>
        <p:txBody>
          <a:bodyPr wrap="square" rtlCol="0">
            <a:spAutoFit/>
          </a:bodyPr>
          <a:lstStyle/>
          <a:p>
            <a:endParaRPr lang="en-GB" dirty="0"/>
          </a:p>
        </p:txBody>
      </p:sp>
      <p:sp>
        <p:nvSpPr>
          <p:cNvPr id="45" name="TextBox 44">
            <a:extLst>
              <a:ext uri="{FF2B5EF4-FFF2-40B4-BE49-F238E27FC236}">
                <a16:creationId xmlns:a16="http://schemas.microsoft.com/office/drawing/2014/main" id="{7270E697-E704-43D0-896E-06B92CBEAF1D}"/>
              </a:ext>
            </a:extLst>
          </p:cNvPr>
          <p:cNvSpPr txBox="1"/>
          <p:nvPr/>
        </p:nvSpPr>
        <p:spPr>
          <a:xfrm>
            <a:off x="6132101" y="2982645"/>
            <a:ext cx="1993288" cy="3034164"/>
          </a:xfrm>
          <a:prstGeom prst="rect">
            <a:avLst/>
          </a:prstGeom>
          <a:noFill/>
        </p:spPr>
        <p:txBody>
          <a:bodyPr wrap="square">
            <a:spAutoFit/>
          </a:bodyPr>
          <a:lstStyle/>
          <a:p>
            <a:pPr algn="ctr">
              <a:lnSpc>
                <a:spcPts val="2940"/>
              </a:lnSpc>
            </a:pPr>
            <a:r>
              <a:rPr lang="en-US" sz="1600" dirty="0">
                <a:solidFill>
                  <a:srgbClr val="000000"/>
                </a:solidFill>
                <a:latin typeface="Open Sans"/>
              </a:rPr>
              <a:t>PE and Forest School for both classes will be on a </a:t>
            </a:r>
            <a:r>
              <a:rPr lang="en-US" sz="1600" b="1" dirty="0">
                <a:solidFill>
                  <a:srgbClr val="000000"/>
                </a:solidFill>
                <a:latin typeface="Open Sans"/>
              </a:rPr>
              <a:t>TUESDAY</a:t>
            </a:r>
            <a:r>
              <a:rPr lang="en-US" sz="1600" dirty="0">
                <a:solidFill>
                  <a:srgbClr val="000000"/>
                </a:solidFill>
                <a:latin typeface="Open Sans"/>
              </a:rPr>
              <a:t>. Please ensure all items of clothing are clearly named</a:t>
            </a:r>
            <a:r>
              <a:rPr lang="en-US" sz="1800" dirty="0">
                <a:solidFill>
                  <a:srgbClr val="000000"/>
                </a:solidFill>
                <a:latin typeface="Open Sans"/>
              </a:rPr>
              <a:t>!</a:t>
            </a:r>
          </a:p>
          <a:p>
            <a:pPr algn="ctr">
              <a:lnSpc>
                <a:spcPts val="2940"/>
              </a:lnSpc>
            </a:pPr>
            <a:endParaRPr lang="en-US" sz="1800" dirty="0">
              <a:solidFill>
                <a:srgbClr val="000000"/>
              </a:solidFill>
              <a:latin typeface="Open Sans"/>
            </a:endParaRPr>
          </a:p>
        </p:txBody>
      </p:sp>
      <p:sp>
        <p:nvSpPr>
          <p:cNvPr id="46" name="TextBox 45">
            <a:extLst>
              <a:ext uri="{FF2B5EF4-FFF2-40B4-BE49-F238E27FC236}">
                <a16:creationId xmlns:a16="http://schemas.microsoft.com/office/drawing/2014/main" id="{1F5BA118-85F5-4D31-93DE-25B14E638698}"/>
              </a:ext>
            </a:extLst>
          </p:cNvPr>
          <p:cNvSpPr txBox="1"/>
          <p:nvPr/>
        </p:nvSpPr>
        <p:spPr>
          <a:xfrm>
            <a:off x="5906646" y="2449749"/>
            <a:ext cx="2502414" cy="713016"/>
          </a:xfrm>
          <a:prstGeom prst="rect">
            <a:avLst/>
          </a:prstGeom>
          <a:noFill/>
        </p:spPr>
        <p:txBody>
          <a:bodyPr wrap="square">
            <a:spAutoFit/>
          </a:bodyPr>
          <a:lstStyle/>
          <a:p>
            <a:pPr algn="ctr">
              <a:lnSpc>
                <a:spcPts val="2520"/>
              </a:lnSpc>
            </a:pPr>
            <a:r>
              <a:rPr lang="en-US" sz="1800" dirty="0">
                <a:solidFill>
                  <a:srgbClr val="000000"/>
                </a:solidFill>
                <a:latin typeface="Open Sans Bold"/>
              </a:rPr>
              <a:t>PE  &amp;</a:t>
            </a:r>
          </a:p>
          <a:p>
            <a:pPr algn="ctr">
              <a:lnSpc>
                <a:spcPts val="2520"/>
              </a:lnSpc>
            </a:pPr>
            <a:r>
              <a:rPr lang="en-US" sz="1800" dirty="0">
                <a:solidFill>
                  <a:srgbClr val="000000"/>
                </a:solidFill>
                <a:latin typeface="Open Sans Bold"/>
              </a:rPr>
              <a:t>FOREST SCHOOL</a:t>
            </a:r>
          </a:p>
        </p:txBody>
      </p:sp>
      <p:sp>
        <p:nvSpPr>
          <p:cNvPr id="47" name="TextBox 29">
            <a:extLst>
              <a:ext uri="{FF2B5EF4-FFF2-40B4-BE49-F238E27FC236}">
                <a16:creationId xmlns:a16="http://schemas.microsoft.com/office/drawing/2014/main" id="{EF1C06F7-C66A-49DF-9F4E-8637AA5A73AB}"/>
              </a:ext>
            </a:extLst>
          </p:cNvPr>
          <p:cNvSpPr txBox="1"/>
          <p:nvPr/>
        </p:nvSpPr>
        <p:spPr>
          <a:xfrm>
            <a:off x="8278443" y="2961998"/>
            <a:ext cx="2445526"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REMINDERS</a:t>
            </a:r>
            <a:endParaRPr lang="en-US" sz="1800" dirty="0">
              <a:solidFill>
                <a:srgbClr val="000000"/>
              </a:solidFill>
              <a:latin typeface="Open Sans Bold"/>
            </a:endParaRPr>
          </a:p>
        </p:txBody>
      </p:sp>
      <p:sp>
        <p:nvSpPr>
          <p:cNvPr id="50" name="TextBox 49">
            <a:extLst>
              <a:ext uri="{FF2B5EF4-FFF2-40B4-BE49-F238E27FC236}">
                <a16:creationId xmlns:a16="http://schemas.microsoft.com/office/drawing/2014/main" id="{32FED20C-EE6B-4315-B6F8-A42C847E0359}"/>
              </a:ext>
            </a:extLst>
          </p:cNvPr>
          <p:cNvSpPr txBox="1"/>
          <p:nvPr/>
        </p:nvSpPr>
        <p:spPr>
          <a:xfrm>
            <a:off x="8384497" y="3588348"/>
            <a:ext cx="1993288" cy="2893100"/>
          </a:xfrm>
          <a:prstGeom prst="rect">
            <a:avLst/>
          </a:prstGeom>
          <a:noFill/>
        </p:spPr>
        <p:txBody>
          <a:bodyPr wrap="square">
            <a:spAutoFit/>
          </a:bodyPr>
          <a:lstStyle/>
          <a:p>
            <a:r>
              <a:rPr lang="en-US" sz="1400" b="1" u="sng" dirty="0">
                <a:solidFill>
                  <a:srgbClr val="000000"/>
                </a:solidFill>
                <a:latin typeface="Open Sans"/>
              </a:rPr>
              <a:t>Tuck Shop</a:t>
            </a:r>
          </a:p>
          <a:p>
            <a:r>
              <a:rPr lang="en-US" sz="1400" dirty="0">
                <a:solidFill>
                  <a:srgbClr val="000000"/>
                </a:solidFill>
                <a:latin typeface="Open Sans"/>
              </a:rPr>
              <a:t>Please may any tuck shop money be brought in in a named envelope.</a:t>
            </a:r>
          </a:p>
          <a:p>
            <a:endParaRPr lang="en-US" sz="1400" dirty="0">
              <a:solidFill>
                <a:srgbClr val="000000"/>
              </a:solidFill>
              <a:latin typeface="Open Sans"/>
            </a:endParaRPr>
          </a:p>
          <a:p>
            <a:r>
              <a:rPr lang="en-US" sz="1400" b="1" u="sng" dirty="0">
                <a:solidFill>
                  <a:srgbClr val="000000"/>
                </a:solidFill>
                <a:latin typeface="Open Sans"/>
              </a:rPr>
              <a:t>Book Change</a:t>
            </a:r>
          </a:p>
          <a:p>
            <a:r>
              <a:rPr lang="en-US" sz="1400" dirty="0">
                <a:solidFill>
                  <a:srgbClr val="000000"/>
                </a:solidFill>
                <a:latin typeface="Open Sans"/>
              </a:rPr>
              <a:t>Reading books will be changed every Friday. Please ensure reading records and books are brought in each Friday.</a:t>
            </a:r>
          </a:p>
        </p:txBody>
      </p:sp>
      <p:sp>
        <p:nvSpPr>
          <p:cNvPr id="51" name="TextBox 50">
            <a:extLst>
              <a:ext uri="{FF2B5EF4-FFF2-40B4-BE49-F238E27FC236}">
                <a16:creationId xmlns:a16="http://schemas.microsoft.com/office/drawing/2014/main" id="{AFAF734C-8C3B-4373-8609-DF8B225C0E76}"/>
              </a:ext>
            </a:extLst>
          </p:cNvPr>
          <p:cNvSpPr txBox="1"/>
          <p:nvPr/>
        </p:nvSpPr>
        <p:spPr>
          <a:xfrm>
            <a:off x="6163680" y="419844"/>
            <a:ext cx="2782667" cy="2290371"/>
          </a:xfrm>
          <a:prstGeom prst="rect">
            <a:avLst/>
          </a:prstGeom>
          <a:noFill/>
        </p:spPr>
        <p:txBody>
          <a:bodyPr wrap="square">
            <a:spAutoFit/>
          </a:bodyPr>
          <a:lstStyle/>
          <a:p>
            <a:pPr algn="ctr">
              <a:lnSpc>
                <a:spcPts val="2940"/>
              </a:lnSpc>
            </a:pPr>
            <a:r>
              <a:rPr lang="en-US" sz="1600" dirty="0">
                <a:solidFill>
                  <a:srgbClr val="000000"/>
                </a:solidFill>
                <a:latin typeface="Open Sans"/>
              </a:rPr>
              <a:t>Home learning for year 2 consists of </a:t>
            </a:r>
            <a:r>
              <a:rPr lang="en-US" sz="1600" dirty="0" err="1">
                <a:solidFill>
                  <a:srgbClr val="000000"/>
                </a:solidFill>
                <a:latin typeface="Open Sans"/>
              </a:rPr>
              <a:t>EdShed</a:t>
            </a:r>
            <a:r>
              <a:rPr lang="en-US" sz="1600" dirty="0">
                <a:solidFill>
                  <a:srgbClr val="000000"/>
                </a:solidFill>
                <a:latin typeface="Open Sans"/>
              </a:rPr>
              <a:t> and TTRS/Numbots learning platforms, as well as weekly phonics homework.</a:t>
            </a:r>
            <a:endParaRPr lang="en-US" sz="1800" dirty="0">
              <a:solidFill>
                <a:srgbClr val="000000"/>
              </a:solidFill>
              <a:latin typeface="Open Sans"/>
            </a:endParaRPr>
          </a:p>
          <a:p>
            <a:pPr algn="ctr">
              <a:lnSpc>
                <a:spcPts val="2940"/>
              </a:lnSpc>
            </a:pPr>
            <a:endParaRPr lang="en-US" sz="1800" dirty="0">
              <a:solidFill>
                <a:srgbClr val="000000"/>
              </a:solidFill>
              <a:latin typeface="Open San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b33755d-08ae-413b-a6d7-2c8ef28c99bd" xsi:nil="true"/>
    <lcf76f155ced4ddcb4097134ff3c332f xmlns="f00701a2-7724-4efd-af13-a623fff13b57">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65100DCEBB45F418B92013B39796FB7" ma:contentTypeVersion="18" ma:contentTypeDescription="Create a new document." ma:contentTypeScope="" ma:versionID="4ff82cd9286c63608d9adb8121111c4f">
  <xsd:schema xmlns:xsd="http://www.w3.org/2001/XMLSchema" xmlns:xs="http://www.w3.org/2001/XMLSchema" xmlns:p="http://schemas.microsoft.com/office/2006/metadata/properties" xmlns:ns2="f00701a2-7724-4efd-af13-a623fff13b57" xmlns:ns3="0ff44e97-233f-4fc8-9d97-fac65850ace2" xmlns:ns4="8b33755d-08ae-413b-a6d7-2c8ef28c99bd" targetNamespace="http://schemas.microsoft.com/office/2006/metadata/properties" ma:root="true" ma:fieldsID="14604d23b623fb40be1f9007b1f02391" ns2:_="" ns3:_="" ns4:_="">
    <xsd:import namespace="f00701a2-7724-4efd-af13-a623fff13b57"/>
    <xsd:import namespace="0ff44e97-233f-4fc8-9d97-fac65850ace2"/>
    <xsd:import namespace="8b33755d-08ae-413b-a6d7-2c8ef28c99b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0701a2-7724-4efd-af13-a623fff13b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422a0c0-09fb-454b-a86e-287da879bba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ff44e97-233f-4fc8-9d97-fac65850ac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33755d-08ae-413b-a6d7-2c8ef28c99b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fe55b9c5-c8d0-4845-bec5-b52a093863a3}" ma:internalName="TaxCatchAll" ma:showField="CatchAllData" ma:web="8b33755d-08ae-413b-a6d7-2c8ef28c99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262AA3E-9FA3-4DC6-8996-3DCC63F0D38E}">
  <ds:schemaRefs>
    <ds:schemaRef ds:uri="http://purl.org/dc/elements/1.1/"/>
    <ds:schemaRef ds:uri="0ff44e97-233f-4fc8-9d97-fac65850ace2"/>
    <ds:schemaRef ds:uri="8b33755d-08ae-413b-a6d7-2c8ef28c99bd"/>
    <ds:schemaRef ds:uri="http://purl.org/dc/terms/"/>
    <ds:schemaRef ds:uri="http://schemas.microsoft.com/office/infopath/2007/PartnerControls"/>
    <ds:schemaRef ds:uri="http://schemas.microsoft.com/office/2006/documentManagement/types"/>
    <ds:schemaRef ds:uri="http://schemas.microsoft.com/office/2006/metadata/properties"/>
    <ds:schemaRef ds:uri="http://schemas.openxmlformats.org/package/2006/metadata/core-properties"/>
    <ds:schemaRef ds:uri="f00701a2-7724-4efd-af13-a623fff13b57"/>
    <ds:schemaRef ds:uri="http://www.w3.org/XML/1998/namespace"/>
    <ds:schemaRef ds:uri="http://purl.org/dc/dcmitype/"/>
  </ds:schemaRefs>
</ds:datastoreItem>
</file>

<file path=customXml/itemProps2.xml><?xml version="1.0" encoding="utf-8"?>
<ds:datastoreItem xmlns:ds="http://schemas.openxmlformats.org/officeDocument/2006/customXml" ds:itemID="{3291C776-3DC3-4F1C-8CE6-BC7A963C35D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0701a2-7724-4efd-af13-a623fff13b57"/>
    <ds:schemaRef ds:uri="0ff44e97-233f-4fc8-9d97-fac65850ace2"/>
    <ds:schemaRef ds:uri="8b33755d-08ae-413b-a6d7-2c8ef28c99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27B6EC8-A086-488C-8088-CE8D872CCEB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34145</TotalTime>
  <Words>458</Words>
  <Application>Microsoft Office PowerPoint</Application>
  <PresentationFormat>Custom</PresentationFormat>
  <Paragraphs>46</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Open Sans</vt:lpstr>
      <vt:lpstr>Open Sans Bold</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Autumn Term 1</dc:title>
  <dc:creator>Serpin Childs</dc:creator>
  <cp:lastModifiedBy>Karen</cp:lastModifiedBy>
  <cp:revision>44</cp:revision>
  <cp:lastPrinted>2022-08-04T12:56:59Z</cp:lastPrinted>
  <dcterms:created xsi:type="dcterms:W3CDTF">2006-08-16T00:00:00Z</dcterms:created>
  <dcterms:modified xsi:type="dcterms:W3CDTF">2025-09-09T14:07:04Z</dcterms:modified>
  <dc:identifier>DAFISkYPPMo</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0x010100065100DCEBB45F418B92013B39796FB7</vt:lpwstr>
  </property>
</Properties>
</file>